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28" r:id="rId4"/>
    <p:sldId id="261" r:id="rId5"/>
    <p:sldId id="262" r:id="rId6"/>
    <p:sldId id="263" r:id="rId7"/>
    <p:sldId id="265" r:id="rId8"/>
    <p:sldId id="268" r:id="rId9"/>
    <p:sldId id="266" r:id="rId10"/>
    <p:sldId id="267" r:id="rId11"/>
    <p:sldId id="329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5" r:id="rId21"/>
    <p:sldId id="284" r:id="rId22"/>
    <p:sldId id="286" r:id="rId23"/>
    <p:sldId id="288" r:id="rId24"/>
    <p:sldId id="292" r:id="rId25"/>
    <p:sldId id="330" r:id="rId26"/>
    <p:sldId id="293" r:id="rId27"/>
    <p:sldId id="294" r:id="rId28"/>
    <p:sldId id="295" r:id="rId29"/>
    <p:sldId id="296" r:id="rId30"/>
    <p:sldId id="297" r:id="rId31"/>
    <p:sldId id="298" r:id="rId32"/>
    <p:sldId id="300" r:id="rId33"/>
    <p:sldId id="301" r:id="rId34"/>
    <p:sldId id="302" r:id="rId35"/>
    <p:sldId id="304" r:id="rId36"/>
    <p:sldId id="331" r:id="rId37"/>
    <p:sldId id="306" r:id="rId38"/>
    <p:sldId id="309" r:id="rId39"/>
    <p:sldId id="310" r:id="rId40"/>
    <p:sldId id="311" r:id="rId41"/>
    <p:sldId id="312" r:id="rId42"/>
    <p:sldId id="313" r:id="rId43"/>
    <p:sldId id="316" r:id="rId44"/>
    <p:sldId id="319" r:id="rId45"/>
    <p:sldId id="320" r:id="rId46"/>
    <p:sldId id="332" r:id="rId47"/>
    <p:sldId id="327" r:id="rId48"/>
    <p:sldId id="324" r:id="rId4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C42E2772-3A8E-48E5-9E41-7C65313273FB}">
          <p14:sldIdLst>
            <p14:sldId id="256"/>
          </p14:sldIdLst>
        </p14:section>
        <p14:section name="Trabajo previo" id="{F6E419EE-770F-4F1F-AB8F-AC5311C83E15}">
          <p14:sldIdLst>
            <p14:sldId id="257"/>
            <p14:sldId id="328"/>
            <p14:sldId id="261"/>
            <p14:sldId id="262"/>
            <p14:sldId id="263"/>
          </p14:sldIdLst>
        </p14:section>
        <p14:section name="Plan de proyecto" id="{30C5E622-F803-465C-9B12-0FA2B8D34AFB}">
          <p14:sldIdLst>
            <p14:sldId id="265"/>
            <p14:sldId id="268"/>
            <p14:sldId id="266"/>
            <p14:sldId id="267"/>
          </p14:sldIdLst>
        </p14:section>
        <p14:section name="Metodología - Datascience" id="{D1FA70D7-43F2-4C53-9676-6357747FC1C4}">
          <p14:sldIdLst>
            <p14:sldId id="329"/>
            <p14:sldId id="274"/>
            <p14:sldId id="275"/>
            <p14:sldId id="276"/>
            <p14:sldId id="277"/>
            <p14:sldId id="278"/>
            <p14:sldId id="279"/>
            <p14:sldId id="281"/>
            <p14:sldId id="282"/>
            <p14:sldId id="285"/>
            <p14:sldId id="284"/>
            <p14:sldId id="286"/>
            <p14:sldId id="288"/>
            <p14:sldId id="292"/>
          </p14:sldIdLst>
        </p14:section>
        <p14:section name="Metodología - IA" id="{E2920DF6-2345-46D3-9354-26398AB7C080}">
          <p14:sldIdLst>
            <p14:sldId id="330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304"/>
          </p14:sldIdLst>
        </p14:section>
        <p14:section name="Resultados" id="{0197F4D0-1F43-43DA-B87E-5DB9D28B5EDD}">
          <p14:sldIdLst>
            <p14:sldId id="331"/>
            <p14:sldId id="306"/>
            <p14:sldId id="309"/>
            <p14:sldId id="310"/>
            <p14:sldId id="311"/>
            <p14:sldId id="312"/>
            <p14:sldId id="313"/>
            <p14:sldId id="316"/>
            <p14:sldId id="319"/>
            <p14:sldId id="320"/>
          </p14:sldIdLst>
        </p14:section>
        <p14:section name="Conclusiones" id="{BB57BDAD-35F4-4C3C-A8E6-F541CD8516E6}">
          <p14:sldIdLst>
            <p14:sldId id="332"/>
            <p14:sldId id="327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3AC0"/>
    <a:srgbClr val="5F2987"/>
    <a:srgbClr val="E6E6E6"/>
    <a:srgbClr val="8E6C00"/>
    <a:srgbClr val="62983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92111" autoAdjust="0"/>
  </p:normalViewPr>
  <p:slideViewPr>
    <p:cSldViewPr snapToGrid="0">
      <p:cViewPr varScale="1">
        <p:scale>
          <a:sx n="121" d="100"/>
          <a:sy n="121" d="100"/>
        </p:scale>
        <p:origin x="1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3CA71-9FC8-4CFB-9890-24D86E5BCEF7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A5F7C-9EA8-4B1E-A121-884EC56448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551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8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1779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132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1060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438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7523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143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996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714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74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973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915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569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6271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5900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8246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898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953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069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0100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127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427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5361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343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711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6243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0933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145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155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162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190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4902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2639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74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222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3352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5F7C-9EA8-4B1E-A121-884EC56448D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92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738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397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78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89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14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644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689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13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386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761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54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l="85000" t="1000" r="1000" b="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1385F-7C98-4CB2-9A14-682A8C7C4A69}" type="datetimeFigureOut">
              <a:rPr lang="es-ES" smtClean="0"/>
              <a:t>06/07/2020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9CA3E-203B-4354-8302-87A70ED55B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641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11" Type="http://schemas.openxmlformats.org/officeDocument/2006/relationships/image" Target="../media/image65.jpg"/><Relationship Id="rId5" Type="http://schemas.openxmlformats.org/officeDocument/2006/relationships/image" Target="../media/image59.jpg"/><Relationship Id="rId10" Type="http://schemas.openxmlformats.org/officeDocument/2006/relationships/image" Target="../media/image64.jpg"/><Relationship Id="rId4" Type="http://schemas.openxmlformats.org/officeDocument/2006/relationships/image" Target="../media/image58.jpg"/><Relationship Id="rId9" Type="http://schemas.openxmlformats.org/officeDocument/2006/relationships/image" Target="../media/image63.jpeg"/><Relationship Id="rId14" Type="http://schemas.openxmlformats.org/officeDocument/2006/relationships/image" Target="../media/image6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31" y="200025"/>
            <a:ext cx="3265137" cy="1981200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0" y="2241550"/>
            <a:ext cx="12192000" cy="227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b="1" dirty="0">
                <a:gradFill flip="none" rotWithShape="1"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Procesamiento automático</a:t>
            </a:r>
          </a:p>
          <a:p>
            <a:r>
              <a:rPr lang="es-ES" sz="5400" b="1" dirty="0">
                <a:gradFill flip="none" rotWithShape="1"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ilustraciones:</a:t>
            </a:r>
          </a:p>
          <a:p>
            <a:r>
              <a:rPr lang="es-ES" sz="32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Clasificación </a:t>
            </a:r>
            <a:r>
              <a:rPr lang="es-ES" sz="32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</a:t>
            </a:r>
            <a:r>
              <a:rPr lang="es-ES" sz="32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-etiqueta de cómics con </a:t>
            </a:r>
            <a:r>
              <a:rPr lang="es-ES" sz="32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deep</a:t>
            </a:r>
            <a:r>
              <a:rPr lang="es-ES" sz="32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sz="32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learning</a:t>
            </a:r>
            <a:endParaRPr lang="es-ES" sz="3200" i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975100" y="5718175"/>
            <a:ext cx="7927975" cy="2279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32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Autor: Guillermo Iglesias Hernández</a:t>
            </a:r>
          </a:p>
          <a:p>
            <a:pPr algn="r"/>
            <a:r>
              <a:rPr lang="es-ES" sz="32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Director: Edgar Talavera Muñoz</a:t>
            </a:r>
            <a:endParaRPr lang="es-ES" sz="32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07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Aportaciones del presente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TFG</a:t>
            </a:r>
            <a:endParaRPr lang="es-ES" sz="4900" u="sng" dirty="0"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495300" y="1975025"/>
            <a:ext cx="112912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Generar un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válido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Creación de redes clasificadoras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6097797" y="3298464"/>
            <a:ext cx="0" cy="1609966"/>
          </a:xfrm>
          <a:prstGeom prst="straightConnector1">
            <a:avLst/>
          </a:prstGeom>
          <a:noFill/>
          <a:ln w="139700">
            <a:solidFill>
              <a:schemeClr val="accent1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CuadroTexto 12"/>
          <p:cNvSpPr txBox="1"/>
          <p:nvPr/>
        </p:nvSpPr>
        <p:spPr>
          <a:xfrm>
            <a:off x="495300" y="4994694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Estudiar la viabilidad 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del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TFG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sz="4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–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</a:t>
            </a:r>
            <a:endParaRPr lang="es-ES" sz="4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I: Investigación</a:t>
            </a:r>
            <a:endParaRPr lang="es-ES" sz="1800" i="1" dirty="0"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5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1"/>
            <a:ext cx="11201400" cy="6858000"/>
          </a:xfrm>
        </p:spPr>
        <p:txBody>
          <a:bodyPr>
            <a:normAutofit/>
          </a:bodyPr>
          <a:lstStyle/>
          <a:p>
            <a:pPr algn="ctr"/>
            <a:r>
              <a:rPr lang="es-ES" sz="8000" b="1" u="sng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</a:t>
            </a:r>
            <a: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54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r>
              <a:rPr lang="es-ES" sz="5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sz="5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crear un </a:t>
            </a:r>
            <a:r>
              <a:rPr lang="es-ES" sz="54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endParaRPr lang="es-ES" sz="5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811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53" y="2428436"/>
            <a:ext cx="2613605" cy="369858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53" y="2578436"/>
            <a:ext cx="2613605" cy="369858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53" y="2728436"/>
            <a:ext cx="2613605" cy="369858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53" y="2878436"/>
            <a:ext cx="2613605" cy="369858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53" y="3028436"/>
            <a:ext cx="2613605" cy="369858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Búsqueda de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datasets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495300" y="2880634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Scraping</a:t>
            </a:r>
            <a:r>
              <a:rPr lang="es-ES" sz="4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faneo.es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95300" y="193171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Posibles fuentes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3555192"/>
            <a:ext cx="3171825" cy="3171825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5038724" y="4273614"/>
            <a:ext cx="2038351" cy="574611"/>
            <a:chOff x="5038724" y="4273614"/>
            <a:chExt cx="2038351" cy="574611"/>
          </a:xfrm>
        </p:grpSpPr>
        <p:cxnSp>
          <p:nvCxnSpPr>
            <p:cNvPr id="16" name="Conector recto de flecha 15"/>
            <p:cNvCxnSpPr/>
            <p:nvPr/>
          </p:nvCxnSpPr>
          <p:spPr>
            <a:xfrm>
              <a:off x="5038724" y="4838700"/>
              <a:ext cx="2038351" cy="9525"/>
            </a:xfrm>
            <a:prstGeom prst="straightConnector1">
              <a:avLst/>
            </a:prstGeom>
            <a:noFill/>
            <a:ln w="139700">
              <a:solidFill>
                <a:schemeClr val="accent6">
                  <a:lumMod val="75000"/>
                </a:schemeClr>
              </a:solidFill>
              <a:tailEnd type="triangle"/>
            </a:ln>
            <a:scene3d>
              <a:camera prst="orthographicFront"/>
              <a:lightRig rig="threePt" dir="t"/>
            </a:scene3d>
            <a:sp3d extrusionH="76200">
              <a:bevelT/>
              <a:bevelB w="0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CuadroTexto 19"/>
            <p:cNvSpPr txBox="1"/>
            <p:nvPr/>
          </p:nvSpPr>
          <p:spPr>
            <a:xfrm>
              <a:off x="5245202" y="4273614"/>
              <a:ext cx="15765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28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</a:t>
              </a:r>
              <a:r>
                <a:rPr lang="es-ES" sz="2800" dirty="0" err="1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craping</a:t>
              </a:r>
              <a:endParaRPr lang="es-ES" sz="2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15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9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Búsqueda de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datasets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495300" y="2880634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Google Quick, </a:t>
            </a:r>
            <a:r>
              <a:rPr lang="es-ES" sz="4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Draw</a:t>
            </a:r>
            <a:r>
              <a:rPr lang="es-ES" sz="4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!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95300" y="193171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Posibles fuentes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36" y="1690688"/>
            <a:ext cx="3467443" cy="22107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36" y="4237427"/>
            <a:ext cx="3483182" cy="221284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93" y="4237427"/>
            <a:ext cx="3483181" cy="22107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2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Búsqueda de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datasets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495300" y="2880634"/>
            <a:ext cx="566997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Google Quick, </a:t>
            </a:r>
            <a:r>
              <a:rPr lang="es-ES" sz="4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Draw</a:t>
            </a:r>
            <a:r>
              <a:rPr lang="es-ES" sz="4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!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95300" y="193171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Posibles fuentes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15" y="3843612"/>
            <a:ext cx="2510552" cy="25105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70" b="74103"/>
          <a:stretch/>
        </p:blipFill>
        <p:spPr>
          <a:xfrm>
            <a:off x="5611092" y="3858386"/>
            <a:ext cx="1025236" cy="734087"/>
          </a:xfrm>
          <a:prstGeom prst="rect">
            <a:avLst/>
          </a:prstGeom>
        </p:spPr>
      </p:pic>
      <p:cxnSp>
        <p:nvCxnSpPr>
          <p:cNvPr id="13" name="Conector recto de flecha 12"/>
          <p:cNvCxnSpPr/>
          <p:nvPr/>
        </p:nvCxnSpPr>
        <p:spPr>
          <a:xfrm>
            <a:off x="3566185" y="4954785"/>
            <a:ext cx="2038351" cy="9525"/>
          </a:xfrm>
          <a:prstGeom prst="straightConnector1">
            <a:avLst/>
          </a:prstGeom>
          <a:noFill/>
          <a:ln w="139700">
            <a:solidFill>
              <a:schemeClr val="accent6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3" t="-978" r="66277" b="75081"/>
          <a:stretch/>
        </p:blipFill>
        <p:spPr>
          <a:xfrm>
            <a:off x="6636328" y="3858386"/>
            <a:ext cx="1025236" cy="734087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7" t="-978" r="48713" b="75081"/>
          <a:stretch/>
        </p:blipFill>
        <p:spPr>
          <a:xfrm>
            <a:off x="7661564" y="3856002"/>
            <a:ext cx="1025236" cy="734087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1" t="-978" r="31149" b="75081"/>
          <a:stretch/>
        </p:blipFill>
        <p:spPr>
          <a:xfrm>
            <a:off x="8686800" y="3856002"/>
            <a:ext cx="1025236" cy="734087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5" t="-978" r="13585" b="75081"/>
          <a:stretch/>
        </p:blipFill>
        <p:spPr>
          <a:xfrm>
            <a:off x="9712036" y="3829550"/>
            <a:ext cx="1025236" cy="734087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7" t="-1956" r="-3277" b="76059"/>
          <a:stretch/>
        </p:blipFill>
        <p:spPr>
          <a:xfrm>
            <a:off x="10737272" y="3829550"/>
            <a:ext cx="1025236" cy="73408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1" t="36657" r="83841" b="37446"/>
          <a:stretch/>
        </p:blipFill>
        <p:spPr>
          <a:xfrm>
            <a:off x="5604536" y="4616541"/>
            <a:ext cx="1025236" cy="734087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3" t="36168" r="66277" b="37935"/>
          <a:stretch/>
        </p:blipFill>
        <p:spPr>
          <a:xfrm>
            <a:off x="6629772" y="4616541"/>
            <a:ext cx="1025236" cy="734087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3" t="36168" r="48947" b="37935"/>
          <a:stretch/>
        </p:blipFill>
        <p:spPr>
          <a:xfrm>
            <a:off x="7655008" y="4614157"/>
            <a:ext cx="1025236" cy="734087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3" t="36656" r="31617" b="37447"/>
          <a:stretch/>
        </p:blipFill>
        <p:spPr>
          <a:xfrm>
            <a:off x="8680244" y="4614157"/>
            <a:ext cx="1025236" cy="734087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2" t="35190" r="14288" b="38913"/>
          <a:stretch/>
        </p:blipFill>
        <p:spPr>
          <a:xfrm>
            <a:off x="9705480" y="4587705"/>
            <a:ext cx="1025236" cy="734087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9" t="35678" r="-2809" b="38425"/>
          <a:stretch/>
        </p:blipFill>
        <p:spPr>
          <a:xfrm>
            <a:off x="10730716" y="4587705"/>
            <a:ext cx="1025236" cy="734087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7" t="70381" r="83607" b="3722"/>
          <a:stretch/>
        </p:blipFill>
        <p:spPr>
          <a:xfrm>
            <a:off x="5604536" y="5377839"/>
            <a:ext cx="1025236" cy="734087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7" t="70870" r="66043" b="3233"/>
          <a:stretch/>
        </p:blipFill>
        <p:spPr>
          <a:xfrm>
            <a:off x="6629772" y="5377839"/>
            <a:ext cx="1025236" cy="734087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8" t="70870" r="49182" b="3233"/>
          <a:stretch/>
        </p:blipFill>
        <p:spPr>
          <a:xfrm>
            <a:off x="7655008" y="5375455"/>
            <a:ext cx="1025236" cy="734087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 t="70381" r="31852" b="3722"/>
          <a:stretch/>
        </p:blipFill>
        <p:spPr>
          <a:xfrm>
            <a:off x="8680244" y="5375455"/>
            <a:ext cx="1025236" cy="734087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2" t="69403" r="14288" b="4700"/>
          <a:stretch/>
        </p:blipFill>
        <p:spPr>
          <a:xfrm>
            <a:off x="9705480" y="5349003"/>
            <a:ext cx="1025236" cy="734087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3" t="69403" r="-3043" b="4700"/>
          <a:stretch/>
        </p:blipFill>
        <p:spPr>
          <a:xfrm>
            <a:off x="10730716" y="5349003"/>
            <a:ext cx="1025236" cy="734087"/>
          </a:xfrm>
          <a:prstGeom prst="rect">
            <a:avLst/>
          </a:prstGeom>
        </p:spPr>
      </p:pic>
      <p:sp>
        <p:nvSpPr>
          <p:cNvPr id="42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4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Búsqueda de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datasets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495300" y="2880634"/>
            <a:ext cx="116967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Tagged</a:t>
            </a:r>
            <a:r>
              <a:rPr lang="es-ES" sz="4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Anime </a:t>
            </a:r>
            <a:r>
              <a:rPr lang="es-ES" sz="4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Illustrations</a:t>
            </a:r>
            <a:endParaRPr lang="es-ES" sz="4000" i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5300" y="193171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Posibles fuentes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25" y="4311804"/>
            <a:ext cx="4051393" cy="1564759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071" y="3977784"/>
            <a:ext cx="2232797" cy="22327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0"/>
          <a:stretch/>
        </p:blipFill>
        <p:spPr>
          <a:xfrm>
            <a:off x="9463265" y="4634907"/>
            <a:ext cx="1978603" cy="19649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24" y="4638205"/>
            <a:ext cx="1961640" cy="19616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07" y="2248615"/>
            <a:ext cx="1971924" cy="1971924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3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Búsqueda de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datasets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5300" y="193171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Elección final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880634"/>
            <a:ext cx="6355205" cy="3902693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>
            <a:off x="6880485" y="4831980"/>
            <a:ext cx="2038351" cy="9525"/>
          </a:xfrm>
          <a:prstGeom prst="straightConnector1">
            <a:avLst/>
          </a:prstGeom>
          <a:noFill/>
          <a:ln w="139700">
            <a:solidFill>
              <a:schemeClr val="accent6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89" y="4314834"/>
            <a:ext cx="2847181" cy="109965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49250" y="3166068"/>
            <a:ext cx="6737350" cy="1322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274320" y="4968239"/>
            <a:ext cx="6737350" cy="1722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0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t="29671" b="58809"/>
          <a:stretch/>
        </p:blipFill>
        <p:spPr>
          <a:xfrm>
            <a:off x="495299" y="4038600"/>
            <a:ext cx="6355205" cy="44958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t="75163" b="2383"/>
          <a:stretch/>
        </p:blipFill>
        <p:spPr>
          <a:xfrm>
            <a:off x="495049" y="5814060"/>
            <a:ext cx="635520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9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-0.1219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1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-1.875E-6 -0.128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Estudio del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5300" y="193171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Origen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720" y="1544130"/>
            <a:ext cx="8605980" cy="51503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t="36412" r="69174"/>
          <a:stretch/>
        </p:blipFill>
        <p:spPr>
          <a:xfrm>
            <a:off x="3090720" y="3419474"/>
            <a:ext cx="2652855" cy="3275037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50372" y="193171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Meta-información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50372" y="3027192"/>
            <a:ext cx="3501058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Metadatos almacenados en archivos </a:t>
            </a:r>
            <a:r>
              <a:rPr lang="es-ES" sz="4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pseudo</a:t>
            </a:r>
            <a:r>
              <a:rPr lang="es-ES" sz="4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sz="4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json</a:t>
            </a:r>
            <a:endParaRPr lang="es-ES" sz="4000" i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839075" y="6457890"/>
            <a:ext cx="49559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0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JSON</a:t>
            </a:r>
            <a:r>
              <a:rPr lang="es-ES" sz="20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 JavaScript </a:t>
            </a:r>
            <a:r>
              <a:rPr lang="es-ES" sz="20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Object</a:t>
            </a:r>
            <a:r>
              <a:rPr lang="es-ES" sz="20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sz="20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Notation</a:t>
            </a:r>
            <a:endParaRPr lang="es-ES" sz="20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37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25651 -0.15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6" y="-76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Estudio del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5300" y="14909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Meta-información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481" y="2179367"/>
            <a:ext cx="5801219" cy="434525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495300" y="2331768"/>
            <a:ext cx="1129125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Mal estructurado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Campos innecesarios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Formato no 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json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-0.44335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179366"/>
            <a:ext cx="5801219" cy="434525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Estudio del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5300" y="14909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Meta-información – Formateo </a:t>
            </a:r>
            <a:r>
              <a:rPr lang="es-ES" sz="4000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JSON</a:t>
            </a:r>
            <a:endParaRPr lang="es-ES" sz="4000" b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" r="20155" b="14205"/>
          <a:stretch/>
        </p:blipFill>
        <p:spPr>
          <a:xfrm>
            <a:off x="7991474" y="2166076"/>
            <a:ext cx="3067051" cy="435854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Conector recto de flecha 7"/>
          <p:cNvCxnSpPr/>
          <p:nvPr/>
        </p:nvCxnSpPr>
        <p:spPr>
          <a:xfrm>
            <a:off x="6423660" y="4351995"/>
            <a:ext cx="1356360" cy="0"/>
          </a:xfrm>
          <a:prstGeom prst="straightConnector1">
            <a:avLst/>
          </a:prstGeom>
          <a:noFill/>
          <a:ln w="139700">
            <a:solidFill>
              <a:schemeClr val="accent6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26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adroTexto 109"/>
          <p:cNvSpPr txBox="1"/>
          <p:nvPr/>
        </p:nvSpPr>
        <p:spPr>
          <a:xfrm>
            <a:off x="-4766" y="1755522"/>
            <a:ext cx="121920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Creación del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que se usará</a:t>
            </a:r>
          </a:p>
          <a:p>
            <a:pPr algn="ctr"/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los entrenos de las redes</a:t>
            </a:r>
          </a:p>
        </p:txBody>
      </p:sp>
      <p:sp>
        <p:nvSpPr>
          <p:cNvPr id="105" name="CuadroTexto 104"/>
          <p:cNvSpPr txBox="1"/>
          <p:nvPr/>
        </p:nvSpPr>
        <p:spPr>
          <a:xfrm>
            <a:off x="5202235" y="5707313"/>
            <a:ext cx="17779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2020</a:t>
            </a:r>
            <a:endParaRPr lang="es-ES" sz="4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s-ES" sz="4900" b="1" dirty="0" smtClean="0">
                <a:gradFill flip="none" rotWithShape="1">
                  <a:gsLst>
                    <a:gs pos="0">
                      <a:schemeClr val="bg2">
                        <a:lumMod val="10000"/>
                      </a:schemeClr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Sumario</a:t>
            </a:r>
            <a:endParaRPr lang="es-ES" sz="4900" b="1" dirty="0">
              <a:gradFill flip="none" rotWithShape="1">
                <a:gsLst>
                  <a:gs pos="0">
                    <a:schemeClr val="bg2">
                      <a:lumMod val="10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5207001" y="5697673"/>
            <a:ext cx="17779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2019</a:t>
            </a:r>
            <a:endParaRPr lang="es-ES" sz="4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1" name="Grupo 20"/>
          <p:cNvGrpSpPr/>
          <p:nvPr/>
        </p:nvGrpSpPr>
        <p:grpSpPr>
          <a:xfrm>
            <a:off x="-445493" y="3495091"/>
            <a:ext cx="30163551" cy="1651690"/>
            <a:chOff x="-445493" y="3330419"/>
            <a:chExt cx="30163551" cy="1651690"/>
          </a:xfrm>
        </p:grpSpPr>
        <p:grpSp>
          <p:nvGrpSpPr>
            <p:cNvPr id="19" name="Grupo 18"/>
            <p:cNvGrpSpPr/>
            <p:nvPr/>
          </p:nvGrpSpPr>
          <p:grpSpPr>
            <a:xfrm>
              <a:off x="-445493" y="3330419"/>
              <a:ext cx="29306026" cy="1651025"/>
              <a:chOff x="507224" y="3330419"/>
              <a:chExt cx="29306026" cy="1651025"/>
            </a:xfrm>
          </p:grpSpPr>
          <p:grpSp>
            <p:nvGrpSpPr>
              <p:cNvPr id="18" name="Grupo 17"/>
              <p:cNvGrpSpPr/>
              <p:nvPr/>
            </p:nvGrpSpPr>
            <p:grpSpPr>
              <a:xfrm>
                <a:off x="507224" y="3330419"/>
                <a:ext cx="29306026" cy="1650500"/>
                <a:chOff x="507224" y="3330419"/>
                <a:chExt cx="29306026" cy="1650500"/>
              </a:xfrm>
            </p:grpSpPr>
            <p:grpSp>
              <p:nvGrpSpPr>
                <p:cNvPr id="16" name="Grupo 15"/>
                <p:cNvGrpSpPr/>
                <p:nvPr/>
              </p:nvGrpSpPr>
              <p:grpSpPr>
                <a:xfrm>
                  <a:off x="507224" y="3330419"/>
                  <a:ext cx="29306026" cy="1650500"/>
                  <a:chOff x="507224" y="3330419"/>
                  <a:chExt cx="29306026" cy="1650500"/>
                </a:xfrm>
              </p:grpSpPr>
              <p:grpSp>
                <p:nvGrpSpPr>
                  <p:cNvPr id="3" name="Grupo 2"/>
                  <p:cNvGrpSpPr/>
                  <p:nvPr/>
                </p:nvGrpSpPr>
                <p:grpSpPr>
                  <a:xfrm>
                    <a:off x="507224" y="3330419"/>
                    <a:ext cx="29306026" cy="1129662"/>
                    <a:chOff x="507224" y="3330419"/>
                    <a:chExt cx="29306026" cy="1129662"/>
                  </a:xfrm>
                </p:grpSpPr>
                <p:grpSp>
                  <p:nvGrpSpPr>
                    <p:cNvPr id="81" name="Grupo 80"/>
                    <p:cNvGrpSpPr/>
                    <p:nvPr/>
                  </p:nvGrpSpPr>
                  <p:grpSpPr>
                    <a:xfrm>
                      <a:off x="507224" y="3330419"/>
                      <a:ext cx="29306026" cy="1127280"/>
                      <a:chOff x="-4907380" y="3025619"/>
                      <a:chExt cx="29306026" cy="1127280"/>
                    </a:xfrm>
                  </p:grpSpPr>
                  <p:sp>
                    <p:nvSpPr>
                      <p:cNvPr id="4" name="Rectángulo 3"/>
                      <p:cNvSpPr/>
                      <p:nvPr/>
                    </p:nvSpPr>
                    <p:spPr>
                      <a:xfrm flipV="1">
                        <a:off x="-4907380" y="3822516"/>
                        <a:ext cx="29306026" cy="5733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/>
                      </a:p>
                    </p:txBody>
                  </p:sp>
                  <p:grpSp>
                    <p:nvGrpSpPr>
                      <p:cNvPr id="29" name="Grupo 28"/>
                      <p:cNvGrpSpPr/>
                      <p:nvPr/>
                    </p:nvGrpSpPr>
                    <p:grpSpPr>
                      <a:xfrm>
                        <a:off x="739833" y="3025619"/>
                        <a:ext cx="1904996" cy="1127280"/>
                        <a:chOff x="739833" y="3025619"/>
                        <a:chExt cx="1904996" cy="1127280"/>
                      </a:xfrm>
                    </p:grpSpPr>
                    <p:sp>
                      <p:nvSpPr>
                        <p:cNvPr id="5" name="Rectángulo 4"/>
                        <p:cNvSpPr/>
                        <p:nvPr/>
                      </p:nvSpPr>
                      <p:spPr>
                        <a:xfrm rot="5400000">
                          <a:off x="1390301" y="3828009"/>
                          <a:ext cx="604060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6" name="CuadroTexto 5"/>
                        <p:cNvSpPr txBox="1"/>
                        <p:nvPr/>
                      </p:nvSpPr>
                      <p:spPr>
                        <a:xfrm>
                          <a:off x="739833" y="3025619"/>
                          <a:ext cx="1904996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sz="2800" i="1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Septiembre</a:t>
                          </a:r>
                          <a:endParaRPr lang="es-ES" sz="2400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28" name="Grupo 27"/>
                      <p:cNvGrpSpPr/>
                      <p:nvPr/>
                    </p:nvGrpSpPr>
                    <p:grpSpPr>
                      <a:xfrm>
                        <a:off x="3148447" y="3025619"/>
                        <a:ext cx="1478976" cy="1127280"/>
                        <a:chOff x="3148447" y="3025619"/>
                        <a:chExt cx="1478976" cy="1127280"/>
                      </a:xfrm>
                    </p:grpSpPr>
                    <p:sp>
                      <p:nvSpPr>
                        <p:cNvPr id="7" name="Rectángulo 6"/>
                        <p:cNvSpPr/>
                        <p:nvPr/>
                      </p:nvSpPr>
                      <p:spPr>
                        <a:xfrm rot="5400000">
                          <a:off x="3585905" y="3828009"/>
                          <a:ext cx="604060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8" name="CuadroTexto 7"/>
                        <p:cNvSpPr txBox="1"/>
                        <p:nvPr/>
                      </p:nvSpPr>
                      <p:spPr>
                        <a:xfrm>
                          <a:off x="3148447" y="3025619"/>
                          <a:ext cx="1478976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sz="2800" i="1" dirty="0" smtClean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Octubre</a:t>
                          </a:r>
                          <a:endParaRPr lang="es-ES" sz="2400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24" name="Grupo 23"/>
                      <p:cNvGrpSpPr/>
                      <p:nvPr/>
                    </p:nvGrpSpPr>
                    <p:grpSpPr>
                      <a:xfrm>
                        <a:off x="5131041" y="3025619"/>
                        <a:ext cx="1904996" cy="1127280"/>
                        <a:chOff x="5131041" y="3025619"/>
                        <a:chExt cx="1904996" cy="1127280"/>
                      </a:xfrm>
                    </p:grpSpPr>
                    <p:sp>
                      <p:nvSpPr>
                        <p:cNvPr id="9" name="Rectángulo 8"/>
                        <p:cNvSpPr/>
                        <p:nvPr/>
                      </p:nvSpPr>
                      <p:spPr>
                        <a:xfrm rot="5400000">
                          <a:off x="5781509" y="3828009"/>
                          <a:ext cx="604060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10" name="CuadroTexto 9"/>
                        <p:cNvSpPr txBox="1"/>
                        <p:nvPr/>
                      </p:nvSpPr>
                      <p:spPr>
                        <a:xfrm>
                          <a:off x="5131041" y="3025619"/>
                          <a:ext cx="1904996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sz="2800" i="1" dirty="0" smtClean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Noviembre</a:t>
                          </a:r>
                          <a:endParaRPr lang="es-ES" sz="2400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25" name="Grupo 24"/>
                      <p:cNvGrpSpPr/>
                      <p:nvPr/>
                    </p:nvGrpSpPr>
                    <p:grpSpPr>
                      <a:xfrm>
                        <a:off x="7403123" y="3025619"/>
                        <a:ext cx="1782797" cy="1127280"/>
                        <a:chOff x="7403123" y="3025619"/>
                        <a:chExt cx="1782797" cy="1127280"/>
                      </a:xfrm>
                    </p:grpSpPr>
                    <p:sp>
                      <p:nvSpPr>
                        <p:cNvPr id="11" name="Rectángulo 10"/>
                        <p:cNvSpPr/>
                        <p:nvPr/>
                      </p:nvSpPr>
                      <p:spPr>
                        <a:xfrm rot="5400000">
                          <a:off x="7977113" y="3828009"/>
                          <a:ext cx="604060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12" name="CuadroTexto 11"/>
                        <p:cNvSpPr txBox="1"/>
                        <p:nvPr/>
                      </p:nvSpPr>
                      <p:spPr>
                        <a:xfrm>
                          <a:off x="7403123" y="3025619"/>
                          <a:ext cx="1782797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sz="2800" i="1" dirty="0" smtClean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Diciembre</a:t>
                          </a:r>
                          <a:endParaRPr lang="es-ES" sz="2400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26" name="Grupo 25"/>
                      <p:cNvGrpSpPr/>
                      <p:nvPr/>
                    </p:nvGrpSpPr>
                    <p:grpSpPr>
                      <a:xfrm>
                        <a:off x="9871892" y="3025619"/>
                        <a:ext cx="1134160" cy="1127280"/>
                        <a:chOff x="9871892" y="3025619"/>
                        <a:chExt cx="1134160" cy="1127280"/>
                      </a:xfrm>
                    </p:grpSpPr>
                    <p:sp>
                      <p:nvSpPr>
                        <p:cNvPr id="13" name="Rectángulo 12"/>
                        <p:cNvSpPr/>
                        <p:nvPr/>
                      </p:nvSpPr>
                      <p:spPr>
                        <a:xfrm rot="5400000">
                          <a:off x="10172717" y="3828009"/>
                          <a:ext cx="604060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14" name="CuadroTexto 13"/>
                        <p:cNvSpPr txBox="1"/>
                        <p:nvPr/>
                      </p:nvSpPr>
                      <p:spPr>
                        <a:xfrm>
                          <a:off x="9871892" y="3025619"/>
                          <a:ext cx="1134160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sz="2800" i="1" dirty="0" smtClean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Enero</a:t>
                          </a:r>
                          <a:endParaRPr lang="es-ES" sz="2400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27" name="Grupo 26"/>
                      <p:cNvGrpSpPr/>
                      <p:nvPr/>
                    </p:nvGrpSpPr>
                    <p:grpSpPr>
                      <a:xfrm>
                        <a:off x="2401339" y="3695615"/>
                        <a:ext cx="777588" cy="315272"/>
                        <a:chOff x="2401339" y="3643312"/>
                        <a:chExt cx="777588" cy="419878"/>
                      </a:xfrm>
                    </p:grpSpPr>
                    <p:sp>
                      <p:nvSpPr>
                        <p:cNvPr id="15" name="Rectángulo 14"/>
                        <p:cNvSpPr/>
                        <p:nvPr/>
                      </p:nvSpPr>
                      <p:spPr>
                        <a:xfrm rot="5400000">
                          <a:off x="2214260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17" name="Rectángulo 16"/>
                        <p:cNvSpPr/>
                        <p:nvPr/>
                      </p:nvSpPr>
                      <p:spPr>
                        <a:xfrm rot="5400000">
                          <a:off x="2946128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</p:grpSp>
                  <p:grpSp>
                    <p:nvGrpSpPr>
                      <p:cNvPr id="30" name="Grupo 29"/>
                      <p:cNvGrpSpPr/>
                      <p:nvPr/>
                    </p:nvGrpSpPr>
                    <p:grpSpPr>
                      <a:xfrm>
                        <a:off x="4596942" y="3693233"/>
                        <a:ext cx="777588" cy="315272"/>
                        <a:chOff x="2401339" y="3643312"/>
                        <a:chExt cx="777588" cy="419878"/>
                      </a:xfrm>
                    </p:grpSpPr>
                    <p:sp>
                      <p:nvSpPr>
                        <p:cNvPr id="31" name="Rectángulo 30"/>
                        <p:cNvSpPr/>
                        <p:nvPr/>
                      </p:nvSpPr>
                      <p:spPr>
                        <a:xfrm rot="5400000">
                          <a:off x="2214260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32" name="Rectángulo 31"/>
                        <p:cNvSpPr/>
                        <p:nvPr/>
                      </p:nvSpPr>
                      <p:spPr>
                        <a:xfrm rot="5400000">
                          <a:off x="2946128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</p:grpSp>
                  <p:grpSp>
                    <p:nvGrpSpPr>
                      <p:cNvPr id="33" name="Grupo 32"/>
                      <p:cNvGrpSpPr/>
                      <p:nvPr/>
                    </p:nvGrpSpPr>
                    <p:grpSpPr>
                      <a:xfrm>
                        <a:off x="6792545" y="3693233"/>
                        <a:ext cx="777588" cy="315272"/>
                        <a:chOff x="2401339" y="3643312"/>
                        <a:chExt cx="777588" cy="419878"/>
                      </a:xfrm>
                    </p:grpSpPr>
                    <p:sp>
                      <p:nvSpPr>
                        <p:cNvPr id="34" name="Rectángulo 33"/>
                        <p:cNvSpPr/>
                        <p:nvPr/>
                      </p:nvSpPr>
                      <p:spPr>
                        <a:xfrm rot="5400000">
                          <a:off x="2214260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35" name="Rectángulo 34"/>
                        <p:cNvSpPr/>
                        <p:nvPr/>
                      </p:nvSpPr>
                      <p:spPr>
                        <a:xfrm rot="5400000">
                          <a:off x="2946128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</p:grpSp>
                  <p:grpSp>
                    <p:nvGrpSpPr>
                      <p:cNvPr id="36" name="Grupo 35"/>
                      <p:cNvGrpSpPr/>
                      <p:nvPr/>
                    </p:nvGrpSpPr>
                    <p:grpSpPr>
                      <a:xfrm>
                        <a:off x="8988148" y="3690851"/>
                        <a:ext cx="777588" cy="315272"/>
                        <a:chOff x="2401339" y="3643312"/>
                        <a:chExt cx="777588" cy="419878"/>
                      </a:xfrm>
                    </p:grpSpPr>
                    <p:sp>
                      <p:nvSpPr>
                        <p:cNvPr id="37" name="Rectángulo 36"/>
                        <p:cNvSpPr/>
                        <p:nvPr/>
                      </p:nvSpPr>
                      <p:spPr>
                        <a:xfrm rot="5400000">
                          <a:off x="2214260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38" name="Rectángulo 37"/>
                        <p:cNvSpPr/>
                        <p:nvPr/>
                      </p:nvSpPr>
                      <p:spPr>
                        <a:xfrm rot="5400000">
                          <a:off x="2946128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</p:grpSp>
                  <p:grpSp>
                    <p:nvGrpSpPr>
                      <p:cNvPr id="39" name="Grupo 38"/>
                      <p:cNvGrpSpPr/>
                      <p:nvPr/>
                    </p:nvGrpSpPr>
                    <p:grpSpPr>
                      <a:xfrm>
                        <a:off x="10907509" y="3690851"/>
                        <a:ext cx="777588" cy="315272"/>
                        <a:chOff x="2401339" y="3643312"/>
                        <a:chExt cx="777588" cy="419878"/>
                      </a:xfrm>
                    </p:grpSpPr>
                    <p:sp>
                      <p:nvSpPr>
                        <p:cNvPr id="40" name="Rectángulo 39"/>
                        <p:cNvSpPr/>
                        <p:nvPr/>
                      </p:nvSpPr>
                      <p:spPr>
                        <a:xfrm rot="5400000">
                          <a:off x="2214260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41" name="Rectángulo 40"/>
                        <p:cNvSpPr/>
                        <p:nvPr/>
                      </p:nvSpPr>
                      <p:spPr>
                        <a:xfrm rot="5400000">
                          <a:off x="2946128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</p:grpSp>
                  <p:grpSp>
                    <p:nvGrpSpPr>
                      <p:cNvPr id="42" name="Grupo 41"/>
                      <p:cNvGrpSpPr/>
                      <p:nvPr/>
                    </p:nvGrpSpPr>
                    <p:grpSpPr>
                      <a:xfrm>
                        <a:off x="481981" y="3687386"/>
                        <a:ext cx="777588" cy="315272"/>
                        <a:chOff x="2401339" y="3643312"/>
                        <a:chExt cx="777588" cy="419878"/>
                      </a:xfrm>
                    </p:grpSpPr>
                    <p:sp>
                      <p:nvSpPr>
                        <p:cNvPr id="43" name="Rectángulo 42"/>
                        <p:cNvSpPr/>
                        <p:nvPr/>
                      </p:nvSpPr>
                      <p:spPr>
                        <a:xfrm rot="5400000">
                          <a:off x="2214260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44" name="Rectángulo 43"/>
                        <p:cNvSpPr/>
                        <p:nvPr/>
                      </p:nvSpPr>
                      <p:spPr>
                        <a:xfrm rot="5400000">
                          <a:off x="2946128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</p:grpSp>
                  <p:grpSp>
                    <p:nvGrpSpPr>
                      <p:cNvPr id="45" name="Grupo 44"/>
                      <p:cNvGrpSpPr/>
                      <p:nvPr/>
                    </p:nvGrpSpPr>
                    <p:grpSpPr>
                      <a:xfrm>
                        <a:off x="-2721737" y="3025619"/>
                        <a:ext cx="1062408" cy="1127280"/>
                        <a:chOff x="1161127" y="3025619"/>
                        <a:chExt cx="1062408" cy="1127280"/>
                      </a:xfrm>
                    </p:grpSpPr>
                    <p:sp>
                      <p:nvSpPr>
                        <p:cNvPr id="46" name="Rectángulo 45"/>
                        <p:cNvSpPr/>
                        <p:nvPr/>
                      </p:nvSpPr>
                      <p:spPr>
                        <a:xfrm rot="5400000">
                          <a:off x="1390301" y="3828009"/>
                          <a:ext cx="604060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47" name="CuadroTexto 46"/>
                        <p:cNvSpPr txBox="1"/>
                        <p:nvPr/>
                      </p:nvSpPr>
                      <p:spPr>
                        <a:xfrm>
                          <a:off x="1161127" y="3025619"/>
                          <a:ext cx="1062408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sz="2800" i="1" dirty="0" smtClean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Julio</a:t>
                          </a:r>
                          <a:endParaRPr lang="es-ES" sz="2400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48" name="Grupo 47"/>
                      <p:cNvGrpSpPr/>
                      <p:nvPr/>
                    </p:nvGrpSpPr>
                    <p:grpSpPr>
                      <a:xfrm>
                        <a:off x="-658040" y="3025619"/>
                        <a:ext cx="1326222" cy="1127280"/>
                        <a:chOff x="3224824" y="3025619"/>
                        <a:chExt cx="1326222" cy="1127280"/>
                      </a:xfrm>
                    </p:grpSpPr>
                    <p:sp>
                      <p:nvSpPr>
                        <p:cNvPr id="49" name="Rectángulo 48"/>
                        <p:cNvSpPr/>
                        <p:nvPr/>
                      </p:nvSpPr>
                      <p:spPr>
                        <a:xfrm rot="5400000">
                          <a:off x="3585905" y="3828009"/>
                          <a:ext cx="604060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50" name="CuadroTexto 49"/>
                        <p:cNvSpPr txBox="1"/>
                        <p:nvPr/>
                      </p:nvSpPr>
                      <p:spPr>
                        <a:xfrm>
                          <a:off x="3224824" y="3025619"/>
                          <a:ext cx="1326222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sz="2800" i="1" dirty="0" smtClean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Agosto</a:t>
                          </a:r>
                          <a:endParaRPr lang="es-ES" sz="2400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51" name="Grupo 50"/>
                      <p:cNvGrpSpPr/>
                      <p:nvPr/>
                    </p:nvGrpSpPr>
                    <p:grpSpPr>
                      <a:xfrm>
                        <a:off x="-1481525" y="3695615"/>
                        <a:ext cx="777588" cy="315272"/>
                        <a:chOff x="2401339" y="3643312"/>
                        <a:chExt cx="777588" cy="419878"/>
                      </a:xfrm>
                    </p:grpSpPr>
                    <p:sp>
                      <p:nvSpPr>
                        <p:cNvPr id="52" name="Rectángulo 51"/>
                        <p:cNvSpPr/>
                        <p:nvPr/>
                      </p:nvSpPr>
                      <p:spPr>
                        <a:xfrm rot="5400000">
                          <a:off x="2214260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53" name="Rectángulo 52"/>
                        <p:cNvSpPr/>
                        <p:nvPr/>
                      </p:nvSpPr>
                      <p:spPr>
                        <a:xfrm rot="5400000">
                          <a:off x="2946128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</p:grpSp>
                  <p:grpSp>
                    <p:nvGrpSpPr>
                      <p:cNvPr id="54" name="Grupo 53"/>
                      <p:cNvGrpSpPr/>
                      <p:nvPr/>
                    </p:nvGrpSpPr>
                    <p:grpSpPr>
                      <a:xfrm>
                        <a:off x="-4907379" y="3025619"/>
                        <a:ext cx="1052446" cy="1127280"/>
                        <a:chOff x="1166108" y="3025619"/>
                        <a:chExt cx="1052446" cy="1127280"/>
                      </a:xfrm>
                    </p:grpSpPr>
                    <p:sp>
                      <p:nvSpPr>
                        <p:cNvPr id="55" name="Rectángulo 54"/>
                        <p:cNvSpPr/>
                        <p:nvPr/>
                      </p:nvSpPr>
                      <p:spPr>
                        <a:xfrm rot="5400000">
                          <a:off x="1390301" y="3828009"/>
                          <a:ext cx="604060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56" name="CuadroTexto 55"/>
                        <p:cNvSpPr txBox="1"/>
                        <p:nvPr/>
                      </p:nvSpPr>
                      <p:spPr>
                        <a:xfrm>
                          <a:off x="1166108" y="3025619"/>
                          <a:ext cx="1052446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sz="2800" i="1" dirty="0" smtClean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Junio</a:t>
                          </a:r>
                          <a:endParaRPr lang="es-ES" sz="2400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60" name="Grupo 59"/>
                      <p:cNvGrpSpPr/>
                      <p:nvPr/>
                    </p:nvGrpSpPr>
                    <p:grpSpPr>
                      <a:xfrm>
                        <a:off x="-3672148" y="3695615"/>
                        <a:ext cx="777588" cy="315272"/>
                        <a:chOff x="2401339" y="3643312"/>
                        <a:chExt cx="777588" cy="419878"/>
                      </a:xfrm>
                    </p:grpSpPr>
                    <p:sp>
                      <p:nvSpPr>
                        <p:cNvPr id="61" name="Rectángulo 60"/>
                        <p:cNvSpPr/>
                        <p:nvPr/>
                      </p:nvSpPr>
                      <p:spPr>
                        <a:xfrm rot="5400000">
                          <a:off x="2214260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62" name="Rectángulo 61"/>
                        <p:cNvSpPr/>
                        <p:nvPr/>
                      </p:nvSpPr>
                      <p:spPr>
                        <a:xfrm rot="5400000">
                          <a:off x="2946128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</p:grpSp>
                  <p:grpSp>
                    <p:nvGrpSpPr>
                      <p:cNvPr id="63" name="Grupo 62"/>
                      <p:cNvGrpSpPr/>
                      <p:nvPr/>
                    </p:nvGrpSpPr>
                    <p:grpSpPr>
                      <a:xfrm>
                        <a:off x="11794331" y="3025619"/>
                        <a:ext cx="1486074" cy="1127280"/>
                        <a:chOff x="5340502" y="3025619"/>
                        <a:chExt cx="1486074" cy="1127280"/>
                      </a:xfrm>
                    </p:grpSpPr>
                    <p:sp>
                      <p:nvSpPr>
                        <p:cNvPr id="64" name="Rectángulo 63"/>
                        <p:cNvSpPr/>
                        <p:nvPr/>
                      </p:nvSpPr>
                      <p:spPr>
                        <a:xfrm rot="5400000">
                          <a:off x="5781509" y="3828009"/>
                          <a:ext cx="604060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65" name="CuadroTexto 64"/>
                        <p:cNvSpPr txBox="1"/>
                        <p:nvPr/>
                      </p:nvSpPr>
                      <p:spPr>
                        <a:xfrm>
                          <a:off x="5340502" y="3025619"/>
                          <a:ext cx="1486074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sz="2800" i="1" dirty="0" smtClean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Febrero</a:t>
                          </a:r>
                          <a:endParaRPr lang="es-ES" sz="2400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66" name="Grupo 65"/>
                      <p:cNvGrpSpPr/>
                      <p:nvPr/>
                    </p:nvGrpSpPr>
                    <p:grpSpPr>
                      <a:xfrm>
                        <a:off x="14130118" y="3025619"/>
                        <a:ext cx="1236466" cy="1127280"/>
                        <a:chOff x="7676289" y="3025619"/>
                        <a:chExt cx="1236466" cy="1127280"/>
                      </a:xfrm>
                    </p:grpSpPr>
                    <p:sp>
                      <p:nvSpPr>
                        <p:cNvPr id="67" name="Rectángulo 66"/>
                        <p:cNvSpPr/>
                        <p:nvPr/>
                      </p:nvSpPr>
                      <p:spPr>
                        <a:xfrm rot="5400000">
                          <a:off x="7977113" y="3828009"/>
                          <a:ext cx="604060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68" name="CuadroTexto 67"/>
                        <p:cNvSpPr txBox="1"/>
                        <p:nvPr/>
                      </p:nvSpPr>
                      <p:spPr>
                        <a:xfrm>
                          <a:off x="7676289" y="3025619"/>
                          <a:ext cx="1236466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sz="2800" i="1" dirty="0" smtClean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Marzo</a:t>
                          </a:r>
                          <a:endParaRPr lang="es-ES" sz="2400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69" name="Grupo 68"/>
                      <p:cNvGrpSpPr/>
                      <p:nvPr/>
                    </p:nvGrpSpPr>
                    <p:grpSpPr>
                      <a:xfrm>
                        <a:off x="16372114" y="3025619"/>
                        <a:ext cx="1041374" cy="1127280"/>
                        <a:chOff x="9918285" y="3025619"/>
                        <a:chExt cx="1041374" cy="1127280"/>
                      </a:xfrm>
                    </p:grpSpPr>
                    <p:sp>
                      <p:nvSpPr>
                        <p:cNvPr id="70" name="Rectángulo 69"/>
                        <p:cNvSpPr/>
                        <p:nvPr/>
                      </p:nvSpPr>
                      <p:spPr>
                        <a:xfrm rot="5400000">
                          <a:off x="10172717" y="3828009"/>
                          <a:ext cx="604060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71" name="CuadroTexto 70"/>
                        <p:cNvSpPr txBox="1"/>
                        <p:nvPr/>
                      </p:nvSpPr>
                      <p:spPr>
                        <a:xfrm>
                          <a:off x="9918285" y="3025619"/>
                          <a:ext cx="1041374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s-ES" sz="2800" i="1" dirty="0" smtClean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Abril</a:t>
                          </a:r>
                          <a:endParaRPr lang="es-ES" sz="2400" i="1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p:txBody>
                    </p:sp>
                  </p:grpSp>
                  <p:grpSp>
                    <p:nvGrpSpPr>
                      <p:cNvPr id="72" name="Grupo 71"/>
                      <p:cNvGrpSpPr/>
                      <p:nvPr/>
                    </p:nvGrpSpPr>
                    <p:grpSpPr>
                      <a:xfrm>
                        <a:off x="13246374" y="3693233"/>
                        <a:ext cx="777588" cy="315272"/>
                        <a:chOff x="2401339" y="3643312"/>
                        <a:chExt cx="777588" cy="419878"/>
                      </a:xfrm>
                    </p:grpSpPr>
                    <p:sp>
                      <p:nvSpPr>
                        <p:cNvPr id="73" name="Rectángulo 72"/>
                        <p:cNvSpPr/>
                        <p:nvPr/>
                      </p:nvSpPr>
                      <p:spPr>
                        <a:xfrm rot="5400000">
                          <a:off x="2214260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74" name="Rectángulo 73"/>
                        <p:cNvSpPr/>
                        <p:nvPr/>
                      </p:nvSpPr>
                      <p:spPr>
                        <a:xfrm rot="5400000">
                          <a:off x="2946128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</p:grpSp>
                  <p:grpSp>
                    <p:nvGrpSpPr>
                      <p:cNvPr id="75" name="Grupo 74"/>
                      <p:cNvGrpSpPr/>
                      <p:nvPr/>
                    </p:nvGrpSpPr>
                    <p:grpSpPr>
                      <a:xfrm>
                        <a:off x="15441977" y="3690851"/>
                        <a:ext cx="777588" cy="315272"/>
                        <a:chOff x="2401339" y="3643312"/>
                        <a:chExt cx="777588" cy="419878"/>
                      </a:xfrm>
                    </p:grpSpPr>
                    <p:sp>
                      <p:nvSpPr>
                        <p:cNvPr id="76" name="Rectángulo 75"/>
                        <p:cNvSpPr/>
                        <p:nvPr/>
                      </p:nvSpPr>
                      <p:spPr>
                        <a:xfrm rot="5400000">
                          <a:off x="2214260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77" name="Rectángulo 76"/>
                        <p:cNvSpPr/>
                        <p:nvPr/>
                      </p:nvSpPr>
                      <p:spPr>
                        <a:xfrm rot="5400000">
                          <a:off x="2946128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</p:grpSp>
                  <p:grpSp>
                    <p:nvGrpSpPr>
                      <p:cNvPr id="78" name="Grupo 77"/>
                      <p:cNvGrpSpPr/>
                      <p:nvPr/>
                    </p:nvGrpSpPr>
                    <p:grpSpPr>
                      <a:xfrm>
                        <a:off x="17361338" y="3690851"/>
                        <a:ext cx="777588" cy="315272"/>
                        <a:chOff x="2401339" y="3643312"/>
                        <a:chExt cx="777588" cy="419878"/>
                      </a:xfrm>
                    </p:grpSpPr>
                    <p:sp>
                      <p:nvSpPr>
                        <p:cNvPr id="79" name="Rectángulo 78"/>
                        <p:cNvSpPr/>
                        <p:nvPr/>
                      </p:nvSpPr>
                      <p:spPr>
                        <a:xfrm rot="5400000">
                          <a:off x="2214260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80" name="Rectángulo 79"/>
                        <p:cNvSpPr/>
                        <p:nvPr/>
                      </p:nvSpPr>
                      <p:spPr>
                        <a:xfrm rot="5400000">
                          <a:off x="2946128" y="3830391"/>
                          <a:ext cx="419878" cy="4572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</p:grpSp>
                </p:grpSp>
                <p:sp>
                  <p:nvSpPr>
                    <p:cNvPr id="84" name="Rectángulo 83"/>
                    <p:cNvSpPr/>
                    <p:nvPr/>
                  </p:nvSpPr>
                  <p:spPr>
                    <a:xfrm>
                      <a:off x="7104159" y="3856021"/>
                      <a:ext cx="6612448" cy="604060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</p:grpSp>
              <p:sp>
                <p:nvSpPr>
                  <p:cNvPr id="86" name="CuadroTexto 85"/>
                  <p:cNvSpPr txBox="1"/>
                  <p:nvPr/>
                </p:nvSpPr>
                <p:spPr>
                  <a:xfrm>
                    <a:off x="7729143" y="4457699"/>
                    <a:ext cx="520685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28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Investigación y estudio sobre </a:t>
                    </a:r>
                    <a:r>
                      <a:rPr lang="es-ES" sz="2800" i="1" dirty="0" err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IA</a:t>
                    </a:r>
                    <a:endParaRPr lang="es-ES" sz="2400" i="1" dirty="0">
                      <a:solidFill>
                        <a:schemeClr val="accent1">
                          <a:lumMod val="50000"/>
                        </a:schemeClr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</p:grpSp>
            <p:sp>
              <p:nvSpPr>
                <p:cNvPr id="87" name="Rectángulo 86"/>
                <p:cNvSpPr/>
                <p:nvPr/>
              </p:nvSpPr>
              <p:spPr>
                <a:xfrm rot="5400000">
                  <a:off x="23957208" y="4132809"/>
                  <a:ext cx="604060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88" name="CuadroTexto 87"/>
                <p:cNvSpPr txBox="1"/>
                <p:nvPr/>
              </p:nvSpPr>
              <p:spPr>
                <a:xfrm>
                  <a:off x="23702776" y="3330419"/>
                  <a:ext cx="104137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2800" i="1" dirty="0" smtClean="0"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Mayo</a:t>
                  </a:r>
                  <a:endParaRPr lang="es-ES" sz="2400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sp>
              <p:nvSpPr>
                <p:cNvPr id="89" name="Rectángulo 88"/>
                <p:cNvSpPr/>
                <p:nvPr/>
              </p:nvSpPr>
              <p:spPr>
                <a:xfrm rot="5400000">
                  <a:off x="22637863" y="4130427"/>
                  <a:ext cx="315272" cy="457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0" name="Rectángulo 89"/>
                <p:cNvSpPr/>
                <p:nvPr/>
              </p:nvSpPr>
              <p:spPr>
                <a:xfrm rot="5400000">
                  <a:off x="23369731" y="4130427"/>
                  <a:ext cx="315272" cy="457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1" name="Rectángulo 90"/>
                <p:cNvSpPr/>
                <p:nvPr/>
              </p:nvSpPr>
              <p:spPr>
                <a:xfrm rot="5400000">
                  <a:off x="26005360" y="4132809"/>
                  <a:ext cx="604060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2" name="CuadroTexto 91"/>
                <p:cNvSpPr txBox="1"/>
                <p:nvPr/>
              </p:nvSpPr>
              <p:spPr>
                <a:xfrm>
                  <a:off x="25750928" y="3330419"/>
                  <a:ext cx="109052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2800" i="1" dirty="0" smtClean="0"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Junio</a:t>
                  </a:r>
                  <a:endParaRPr lang="es-ES" sz="2400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sp>
              <p:nvSpPr>
                <p:cNvPr id="93" name="Rectángulo 92"/>
                <p:cNvSpPr/>
                <p:nvPr/>
              </p:nvSpPr>
              <p:spPr>
                <a:xfrm rot="5400000">
                  <a:off x="24686015" y="4130427"/>
                  <a:ext cx="315272" cy="457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4" name="Rectángulo 93"/>
                <p:cNvSpPr/>
                <p:nvPr/>
              </p:nvSpPr>
              <p:spPr>
                <a:xfrm rot="5400000">
                  <a:off x="25417883" y="4130427"/>
                  <a:ext cx="315272" cy="457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5" name="Rectángulo 94"/>
                <p:cNvSpPr/>
                <p:nvPr/>
              </p:nvSpPr>
              <p:spPr>
                <a:xfrm rot="5400000">
                  <a:off x="28193432" y="4132809"/>
                  <a:ext cx="604060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6" name="CuadroTexto 95"/>
                <p:cNvSpPr txBox="1"/>
                <p:nvPr/>
              </p:nvSpPr>
              <p:spPr>
                <a:xfrm>
                  <a:off x="27939000" y="3330419"/>
                  <a:ext cx="104137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2800" i="1" dirty="0" smtClean="0"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Julio</a:t>
                  </a:r>
                  <a:endParaRPr lang="es-ES" sz="2400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sp>
              <p:nvSpPr>
                <p:cNvPr id="97" name="Rectángulo 96"/>
                <p:cNvSpPr/>
                <p:nvPr/>
              </p:nvSpPr>
              <p:spPr>
                <a:xfrm rot="5400000">
                  <a:off x="26874087" y="4130427"/>
                  <a:ext cx="315272" cy="457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98" name="Rectángulo 97"/>
                <p:cNvSpPr/>
                <p:nvPr/>
              </p:nvSpPr>
              <p:spPr>
                <a:xfrm rot="5400000">
                  <a:off x="27605955" y="4130427"/>
                  <a:ext cx="315272" cy="4572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  <p:sp>
            <p:nvSpPr>
              <p:cNvPr id="99" name="Rectángulo 98"/>
              <p:cNvSpPr/>
              <p:nvPr/>
            </p:nvSpPr>
            <p:spPr>
              <a:xfrm>
                <a:off x="13661155" y="3854830"/>
                <a:ext cx="4321209" cy="602869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14068195" y="4458224"/>
                <a:ext cx="356258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2800" i="1" dirty="0" smtClean="0">
                    <a:solidFill>
                      <a:schemeClr val="accent6">
                        <a:lumMod val="7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Creación del </a:t>
                </a:r>
                <a:r>
                  <a:rPr lang="es-ES" sz="2800" i="1" dirty="0" err="1" smtClean="0">
                    <a:solidFill>
                      <a:schemeClr val="accent6">
                        <a:lumMod val="7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dataset</a:t>
                </a:r>
                <a:endParaRPr lang="es-ES" sz="2400" i="1" dirty="0">
                  <a:solidFill>
                    <a:schemeClr val="accent6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101" name="Rectángulo 100"/>
              <p:cNvSpPr/>
              <p:nvPr/>
            </p:nvSpPr>
            <p:spPr>
              <a:xfrm>
                <a:off x="17928335" y="3854305"/>
                <a:ext cx="4437705" cy="603394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CuadroTexto 101"/>
              <p:cNvSpPr txBox="1"/>
              <p:nvPr/>
            </p:nvSpPr>
            <p:spPr>
              <a:xfrm>
                <a:off x="18335375" y="4457699"/>
                <a:ext cx="3658624" cy="5236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2800" i="1" dirty="0" smtClean="0">
                    <a:solidFill>
                      <a:schemeClr val="accent2">
                        <a:lumMod val="7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Creación de las redes</a:t>
                </a:r>
                <a:endParaRPr lang="es-ES" sz="2400" i="1" dirty="0">
                  <a:solidFill>
                    <a:schemeClr val="accent2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103" name="Rectángulo 102"/>
              <p:cNvSpPr/>
              <p:nvPr/>
            </p:nvSpPr>
            <p:spPr>
              <a:xfrm>
                <a:off x="22366040" y="3854567"/>
                <a:ext cx="3984480" cy="603394"/>
              </a:xfrm>
              <a:prstGeom prst="rect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4" name="CuadroTexto 103"/>
              <p:cNvSpPr txBox="1"/>
              <p:nvPr/>
            </p:nvSpPr>
            <p:spPr>
              <a:xfrm>
                <a:off x="22386314" y="4457699"/>
                <a:ext cx="396421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2800" i="1" dirty="0" smtClean="0">
                    <a:solidFill>
                      <a:schemeClr val="accent4">
                        <a:lumMod val="7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Obtención de resultados</a:t>
                </a:r>
                <a:endParaRPr lang="es-ES" sz="2400" i="1" dirty="0">
                  <a:solidFill>
                    <a:schemeClr val="accent4">
                      <a:lumMod val="7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20" name="Grupo 19"/>
            <p:cNvGrpSpPr/>
            <p:nvPr/>
          </p:nvGrpSpPr>
          <p:grpSpPr>
            <a:xfrm>
              <a:off x="25331809" y="3848125"/>
              <a:ext cx="4386249" cy="1133984"/>
              <a:chOff x="25331809" y="3848125"/>
              <a:chExt cx="4386249" cy="1133984"/>
            </a:xfrm>
          </p:grpSpPr>
          <p:sp>
            <p:nvSpPr>
              <p:cNvPr id="106" name="Rectángulo 105"/>
              <p:cNvSpPr/>
              <p:nvPr/>
            </p:nvSpPr>
            <p:spPr>
              <a:xfrm>
                <a:off x="25331809" y="3848125"/>
                <a:ext cx="2219209" cy="603394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CuadroTexto 106"/>
              <p:cNvSpPr txBox="1"/>
              <p:nvPr/>
            </p:nvSpPr>
            <p:spPr>
              <a:xfrm>
                <a:off x="25367431" y="4458889"/>
                <a:ext cx="435062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2800" i="1" dirty="0" smtClean="0">
                    <a:solidFill>
                      <a:srgbClr val="7030A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Realización de la memoria</a:t>
                </a:r>
                <a:endParaRPr lang="es-ES" sz="2400" i="1" dirty="0">
                  <a:solidFill>
                    <a:srgbClr val="7030A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</p:grpSp>
      <p:sp>
        <p:nvSpPr>
          <p:cNvPr id="111" name="CuadroTexto 110"/>
          <p:cNvSpPr txBox="1"/>
          <p:nvPr/>
        </p:nvSpPr>
        <p:spPr>
          <a:xfrm>
            <a:off x="-4766" y="1753140"/>
            <a:ext cx="121920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Creación del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para</a:t>
            </a:r>
          </a:p>
          <a:p>
            <a:pPr algn="ctr"/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los entrenos de las redes neuronales</a:t>
            </a:r>
          </a:p>
        </p:txBody>
      </p:sp>
      <p:sp>
        <p:nvSpPr>
          <p:cNvPr id="112" name="CuadroTexto 111"/>
          <p:cNvSpPr txBox="1"/>
          <p:nvPr/>
        </p:nvSpPr>
        <p:spPr>
          <a:xfrm>
            <a:off x="-4766" y="1762396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Creación de las redes clasificadoras</a:t>
            </a:r>
          </a:p>
        </p:txBody>
      </p:sp>
      <p:sp>
        <p:nvSpPr>
          <p:cNvPr id="113" name="CuadroTexto 112"/>
          <p:cNvSpPr txBox="1"/>
          <p:nvPr/>
        </p:nvSpPr>
        <p:spPr>
          <a:xfrm>
            <a:off x="-9007" y="1760014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Realización de los entrenos</a:t>
            </a:r>
          </a:p>
        </p:txBody>
      </p:sp>
      <p:sp>
        <p:nvSpPr>
          <p:cNvPr id="114" name="CuadroTexto 113"/>
          <p:cNvSpPr txBox="1"/>
          <p:nvPr/>
        </p:nvSpPr>
        <p:spPr>
          <a:xfrm>
            <a:off x="0" y="1748781"/>
            <a:ext cx="121920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Documentación de los resultados</a:t>
            </a:r>
          </a:p>
          <a:p>
            <a:pPr algn="ctr"/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 el uso de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LaTeX</a:t>
            </a:r>
            <a:endParaRPr lang="es-ES" sz="4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2" name="Rectángulo 81"/>
          <p:cNvSpPr/>
          <p:nvPr/>
        </p:nvSpPr>
        <p:spPr>
          <a:xfrm>
            <a:off x="0" y="0"/>
            <a:ext cx="1457325" cy="6858000"/>
          </a:xfrm>
          <a:prstGeom prst="rect">
            <a:avLst/>
          </a:prstGeom>
          <a:gradFill flip="none" rotWithShape="1">
            <a:gsLst>
              <a:gs pos="6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 84"/>
          <p:cNvSpPr/>
          <p:nvPr/>
        </p:nvSpPr>
        <p:spPr>
          <a:xfrm rot="10800000">
            <a:off x="10800825" y="1865744"/>
            <a:ext cx="1457325" cy="4992255"/>
          </a:xfrm>
          <a:prstGeom prst="rect">
            <a:avLst/>
          </a:prstGeom>
          <a:gradFill flip="none" rotWithShape="1">
            <a:gsLst>
              <a:gs pos="6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698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0.29922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922 -2.96296E-6 L -0.73112 -2.96296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02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112 -2.96296E-6 L -1.07187 -2.96296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4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7187 -2.96296E-6 L -1.4056 -2.96296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056 -2.96296E-6 L -1.75872 -2.96296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56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0" grpId="1"/>
      <p:bldP spid="105" grpId="0"/>
      <p:bldP spid="83" grpId="0"/>
      <p:bldP spid="111" grpId="0"/>
      <p:bldP spid="111" grpId="1"/>
      <p:bldP spid="112" grpId="0"/>
      <p:bldP spid="112" grpId="1"/>
      <p:bldP spid="113" grpId="0"/>
      <p:bldP spid="113" grpId="1"/>
      <p:bldP spid="1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Estudio del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5300" y="14909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Optimización de archivos de metadatos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05444" y="2447470"/>
            <a:ext cx="1129125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Proceso de limpieza: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Eliminación de campos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Eliminación de entradas</a:t>
            </a:r>
            <a:b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imágenes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2030"/>
            <a:ext cx="4038600" cy="4457108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72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Estudio del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5300" y="14909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Limpieza de metadatos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95300" y="2198822"/>
            <a:ext cx="11291256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Resultado: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Menor carga</a:t>
            </a:r>
            <a:b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 memoria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Mayor velocidad</a:t>
            </a:r>
            <a:b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lectura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Mayor legibilidad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Adaptado a</a:t>
            </a:r>
            <a:b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nuestro propósito</a:t>
            </a:r>
            <a:endParaRPr lang="es-ES" sz="3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1752747"/>
            <a:ext cx="5133975" cy="5105253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96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Estudio del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5300" y="14909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Estudio de las imágenes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95300" y="2331768"/>
            <a:ext cx="112912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Imágenes inservibles:</a:t>
            </a:r>
            <a:endParaRPr lang="es-ES" sz="3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978539"/>
            <a:ext cx="3508890" cy="3508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99" y="2978099"/>
            <a:ext cx="3508374" cy="3508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82" y="2978099"/>
            <a:ext cx="3508374" cy="3508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Estudio del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5300" y="14909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Estudio de las imágenes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95300" y="2331768"/>
            <a:ext cx="112912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Imágenes relacionadas:</a:t>
            </a:r>
            <a:endParaRPr lang="es-ES" sz="3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5278" r="30972" b="48889"/>
          <a:stretch/>
        </p:blipFill>
        <p:spPr>
          <a:xfrm>
            <a:off x="3048000" y="3257958"/>
            <a:ext cx="2457450" cy="3143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3750" r="49722" b="417"/>
          <a:stretch/>
        </p:blipFill>
        <p:spPr>
          <a:xfrm>
            <a:off x="6296025" y="2331768"/>
            <a:ext cx="2457450" cy="31432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1" t="53750" r="14306" b="417"/>
          <a:stretch/>
        </p:blipFill>
        <p:spPr>
          <a:xfrm>
            <a:off x="8848725" y="2331768"/>
            <a:ext cx="2457450" cy="3143250"/>
          </a:xfrm>
          <a:prstGeom prst="rect">
            <a:avLst/>
          </a:prstGeom>
        </p:spPr>
      </p:pic>
      <p:sp>
        <p:nvSpPr>
          <p:cNvPr id="8" name="Forma libre 7"/>
          <p:cNvSpPr/>
          <p:nvPr/>
        </p:nvSpPr>
        <p:spPr>
          <a:xfrm>
            <a:off x="5524500" y="5607964"/>
            <a:ext cx="4629150" cy="584543"/>
          </a:xfrm>
          <a:custGeom>
            <a:avLst/>
            <a:gdLst>
              <a:gd name="connsiteX0" fmla="*/ 0 w 2905125"/>
              <a:gd name="connsiteY0" fmla="*/ 266700 h 307689"/>
              <a:gd name="connsiteX1" fmla="*/ 2295525 w 2905125"/>
              <a:gd name="connsiteY1" fmla="*/ 285750 h 307689"/>
              <a:gd name="connsiteX2" fmla="*/ 2905125 w 2905125"/>
              <a:gd name="connsiteY2" fmla="*/ 0 h 30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5125" h="307689">
                <a:moveTo>
                  <a:pt x="0" y="266700"/>
                </a:moveTo>
                <a:cubicBezTo>
                  <a:pt x="905669" y="298450"/>
                  <a:pt x="1811338" y="330200"/>
                  <a:pt x="2295525" y="285750"/>
                </a:cubicBezTo>
                <a:cubicBezTo>
                  <a:pt x="2779712" y="241300"/>
                  <a:pt x="2842418" y="120650"/>
                  <a:pt x="2905125" y="0"/>
                </a:cubicBezTo>
              </a:path>
            </a:pathLst>
          </a:custGeom>
          <a:noFill/>
          <a:ln w="139700">
            <a:solidFill>
              <a:schemeClr val="accent6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orma libre 11"/>
          <p:cNvSpPr/>
          <p:nvPr/>
        </p:nvSpPr>
        <p:spPr>
          <a:xfrm>
            <a:off x="5524500" y="5475019"/>
            <a:ext cx="2286000" cy="439190"/>
          </a:xfrm>
          <a:custGeom>
            <a:avLst/>
            <a:gdLst>
              <a:gd name="connsiteX0" fmla="*/ 0 w 2905125"/>
              <a:gd name="connsiteY0" fmla="*/ 266700 h 307689"/>
              <a:gd name="connsiteX1" fmla="*/ 2295525 w 2905125"/>
              <a:gd name="connsiteY1" fmla="*/ 285750 h 307689"/>
              <a:gd name="connsiteX2" fmla="*/ 2905125 w 2905125"/>
              <a:gd name="connsiteY2" fmla="*/ 0 h 30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5125" h="307689">
                <a:moveTo>
                  <a:pt x="0" y="266700"/>
                </a:moveTo>
                <a:cubicBezTo>
                  <a:pt x="905669" y="298450"/>
                  <a:pt x="1811338" y="330200"/>
                  <a:pt x="2295525" y="285750"/>
                </a:cubicBezTo>
                <a:cubicBezTo>
                  <a:pt x="2779712" y="241300"/>
                  <a:pt x="2842418" y="120650"/>
                  <a:pt x="2905125" y="0"/>
                </a:cubicBezTo>
              </a:path>
            </a:pathLst>
          </a:custGeom>
          <a:noFill/>
          <a:ln w="139700">
            <a:solidFill>
              <a:schemeClr val="accent6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Estudio del </a:t>
            </a:r>
            <a:r>
              <a:rPr lang="es-ES" sz="4900" u="sng" dirty="0" err="1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endParaRPr lang="es-ES" sz="4900" u="sng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5300" y="14909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Otra información estudiada: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95300" y="2331768"/>
            <a:ext cx="11291256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Transformación de las imágenes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Distribución de etiquetas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Clasificación de etiquetas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Tipos de etiquetas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Grupos de imágenes pools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Estados de las imágenes en la web original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Etc.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Datascience</a:t>
            </a:r>
            <a:endParaRPr lang="es-ES" sz="1800" i="1" dirty="0"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1"/>
            <a:ext cx="11201400" cy="6858000"/>
          </a:xfrm>
        </p:spPr>
        <p:txBody>
          <a:bodyPr>
            <a:normAutofit/>
          </a:bodyPr>
          <a:lstStyle/>
          <a:p>
            <a:pPr algn="ctr"/>
            <a:r>
              <a:rPr lang="es-ES" sz="8000" b="1" u="sng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III:</a:t>
            </a:r>
            <a: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5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Creación de los modelos clasificadores con machine </a:t>
            </a:r>
            <a:r>
              <a:rPr lang="es-ES" sz="54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learning</a:t>
            </a:r>
            <a:endParaRPr lang="es-ES" sz="5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299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Objetivo a alcanzar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7" t="36447" b="37860"/>
          <a:stretch/>
        </p:blipFill>
        <p:spPr>
          <a:xfrm>
            <a:off x="7858363" y="3367790"/>
            <a:ext cx="4193930" cy="130059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/>
          <a:stretch/>
        </p:blipFill>
        <p:spPr>
          <a:xfrm>
            <a:off x="78648" y="1652191"/>
            <a:ext cx="3880339" cy="472236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557346" y="3417920"/>
            <a:ext cx="2652346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</a:t>
            </a:r>
          </a:p>
          <a:p>
            <a:pPr algn="ctr"/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clasificadora</a:t>
            </a:r>
          </a:p>
        </p:txBody>
      </p:sp>
      <p:cxnSp>
        <p:nvCxnSpPr>
          <p:cNvPr id="10" name="Conector recto de flecha 9"/>
          <p:cNvCxnSpPr>
            <a:stCxn id="6" idx="3"/>
            <a:endCxn id="9" idx="1"/>
          </p:cNvCxnSpPr>
          <p:nvPr/>
        </p:nvCxnSpPr>
        <p:spPr>
          <a:xfrm>
            <a:off x="3958987" y="4013375"/>
            <a:ext cx="598359" cy="4710"/>
          </a:xfrm>
          <a:prstGeom prst="straightConnector1">
            <a:avLst/>
          </a:prstGeom>
          <a:noFill/>
          <a:ln w="139700">
            <a:solidFill>
              <a:schemeClr val="accent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de flecha 10"/>
          <p:cNvCxnSpPr>
            <a:stCxn id="9" idx="3"/>
            <a:endCxn id="3" idx="1"/>
          </p:cNvCxnSpPr>
          <p:nvPr/>
        </p:nvCxnSpPr>
        <p:spPr>
          <a:xfrm>
            <a:off x="7209692" y="4018085"/>
            <a:ext cx="648671" cy="0"/>
          </a:xfrm>
          <a:prstGeom prst="straightConnector1">
            <a:avLst/>
          </a:prstGeom>
          <a:noFill/>
          <a:ln w="139700">
            <a:solidFill>
              <a:schemeClr val="accent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1800" i="1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94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Objetivo a desarrollar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95300" y="1805261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Posibles salidas de nuestra red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4"/>
          <a:stretch/>
        </p:blipFill>
        <p:spPr>
          <a:xfrm>
            <a:off x="6918641" y="2513147"/>
            <a:ext cx="3311848" cy="408096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12"/>
          <a:stretch/>
        </p:blipFill>
        <p:spPr>
          <a:xfrm>
            <a:off x="1298286" y="2513147"/>
            <a:ext cx="4064289" cy="408096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Conector recto de flecha 14"/>
          <p:cNvCxnSpPr/>
          <p:nvPr/>
        </p:nvCxnSpPr>
        <p:spPr>
          <a:xfrm>
            <a:off x="5646797" y="3593704"/>
            <a:ext cx="1430278" cy="0"/>
          </a:xfrm>
          <a:prstGeom prst="straightConnector1">
            <a:avLst/>
          </a:prstGeom>
          <a:noFill/>
          <a:ln w="139700">
            <a:solidFill>
              <a:schemeClr val="accent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5646797" y="5346304"/>
            <a:ext cx="1430278" cy="0"/>
          </a:xfrm>
          <a:prstGeom prst="straightConnector1">
            <a:avLst/>
          </a:prstGeom>
          <a:noFill/>
          <a:ln w="139700">
            <a:solidFill>
              <a:schemeClr val="accent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1800" i="1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5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Objetivo a desarrollar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95300" y="1805261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Salida decidida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946" y="2627720"/>
            <a:ext cx="6303963" cy="36547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t="1" b="43411"/>
          <a:stretch/>
        </p:blipFill>
        <p:spPr>
          <a:xfrm>
            <a:off x="2988946" y="2627719"/>
            <a:ext cx="6303963" cy="2068106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1800" i="1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0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4.16667E-6 0.0898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4928" y="3091136"/>
            <a:ext cx="1219200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Imagen 1:</a:t>
            </a:r>
            <a:r>
              <a:rPr lang="es-ES" sz="6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[0,  1,  1,  0,  0,  0,  …]</a:t>
            </a:r>
          </a:p>
          <a:p>
            <a:pPr algn="ctr"/>
            <a:r>
              <a:rPr lang="es-ES" sz="44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Imagen 2:</a:t>
            </a:r>
            <a:r>
              <a:rPr lang="es-ES" sz="6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sz="6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[0,  1,  0,  0,  0,  1,  …]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886200" y="3248025"/>
            <a:ext cx="6286500" cy="16287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Creación de nuevo campo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95300" y="1805261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s-ES" sz="4000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agsArray</a:t>
            </a:r>
            <a:endParaRPr lang="es-ES" sz="4000" b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 rot="18000000">
            <a:off x="3520363" y="4958388"/>
            <a:ext cx="12382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4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1girl</a:t>
            </a:r>
            <a:endParaRPr lang="es-ES" sz="2400" i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 rot="18000000">
            <a:off x="3985945" y="5125769"/>
            <a:ext cx="20225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</a:t>
            </a:r>
            <a:r>
              <a:rPr lang="es-ES" sz="24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ong_hair</a:t>
            </a:r>
            <a:endParaRPr lang="es-ES" sz="2400" i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 rot="18000000">
            <a:off x="5394326" y="4547779"/>
            <a:ext cx="20225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4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smile</a:t>
            </a:r>
            <a:endParaRPr lang="es-ES" sz="2400" i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 rot="18000000">
            <a:off x="5881307" y="4799296"/>
            <a:ext cx="29948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s-ES" sz="24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hort_hair</a:t>
            </a:r>
            <a:endParaRPr lang="es-ES" sz="2400" i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 rot="18000000">
            <a:off x="6829931" y="5094995"/>
            <a:ext cx="29948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s-ES" sz="24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ultiple_girls</a:t>
            </a:r>
            <a:endParaRPr lang="es-ES" sz="2400" i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 rot="18000000">
            <a:off x="8452054" y="4134572"/>
            <a:ext cx="29948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4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blush</a:t>
            </a:r>
            <a:endParaRPr lang="es-ES" sz="2400" i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743054" y="3091136"/>
            <a:ext cx="85452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6000" dirty="0" smtClean="0">
                <a:solidFill>
                  <a:srgbClr val="00B0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  <a:p>
            <a:pPr algn="ctr"/>
            <a:r>
              <a:rPr lang="es-ES" sz="6000" dirty="0">
                <a:solidFill>
                  <a:srgbClr val="00B0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832096" y="3091136"/>
            <a:ext cx="8545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6000" dirty="0" smtClean="0">
                <a:solidFill>
                  <a:srgbClr val="00B0F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143183" y="4001219"/>
            <a:ext cx="85452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6000" dirty="0" smtClean="0">
                <a:solidFill>
                  <a:schemeClr val="accent2">
                    <a:lumMod val="7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1800" i="1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1"/>
            <a:ext cx="11201400" cy="6858000"/>
          </a:xfrm>
        </p:spPr>
        <p:txBody>
          <a:bodyPr>
            <a:normAutofit/>
          </a:bodyPr>
          <a:lstStyle/>
          <a:p>
            <a:pPr algn="ctr"/>
            <a:r>
              <a:rPr lang="es-ES" sz="8000" b="1" u="sng" dirty="0" smtClean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I:</a:t>
            </a:r>
            <a: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5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Investigación y estudio sobre </a:t>
            </a:r>
            <a:r>
              <a:rPr lang="es-ES" sz="54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5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03323" y="6457890"/>
            <a:ext cx="34964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r>
              <a:rPr lang="es-ES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</a:t>
            </a:r>
            <a:r>
              <a:rPr lang="es-ES" sz="20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s-ES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nteligencia Artificial</a:t>
            </a:r>
            <a:endParaRPr lang="es-ES" sz="20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991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762426" y="2714517"/>
            <a:ext cx="16052751" cy="3660368"/>
            <a:chOff x="762426" y="2714517"/>
            <a:chExt cx="16052751" cy="3660368"/>
          </a:xfrm>
        </p:grpSpPr>
        <p:grpSp>
          <p:nvGrpSpPr>
            <p:cNvPr id="8" name="Grupo 7"/>
            <p:cNvGrpSpPr/>
            <p:nvPr/>
          </p:nvGrpSpPr>
          <p:grpSpPr>
            <a:xfrm>
              <a:off x="762426" y="2714517"/>
              <a:ext cx="16052751" cy="3660368"/>
              <a:chOff x="762426" y="2714517"/>
              <a:chExt cx="16052751" cy="3660368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0450" y="2714517"/>
                <a:ext cx="8001000" cy="3658114"/>
              </a:xfrm>
              <a:prstGeom prst="rect">
                <a:avLst/>
              </a:prstGeom>
            </p:spPr>
          </p:pic>
          <p:grpSp>
            <p:nvGrpSpPr>
              <p:cNvPr id="7" name="Grupo 6"/>
              <p:cNvGrpSpPr/>
              <p:nvPr/>
            </p:nvGrpSpPr>
            <p:grpSpPr>
              <a:xfrm>
                <a:off x="762426" y="3171825"/>
                <a:ext cx="2514753" cy="3203060"/>
                <a:chOff x="762426" y="3171825"/>
                <a:chExt cx="2514753" cy="3203060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187"/>
                <a:stretch/>
              </p:blipFill>
              <p:spPr>
                <a:xfrm>
                  <a:off x="762426" y="3171825"/>
                  <a:ext cx="2514753" cy="2518780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22" name="CuadroTexto 21"/>
                <p:cNvSpPr txBox="1"/>
                <p:nvPr/>
              </p:nvSpPr>
              <p:spPr>
                <a:xfrm>
                  <a:off x="805364" y="5790110"/>
                  <a:ext cx="2428875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3200" dirty="0" smtClean="0"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(512, 512, 3)</a:t>
                  </a:r>
                </a:p>
              </p:txBody>
            </p:sp>
          </p:grpSp>
          <p:sp>
            <p:nvSpPr>
              <p:cNvPr id="24" name="CuadroTexto 23"/>
              <p:cNvSpPr txBox="1"/>
              <p:nvPr/>
            </p:nvSpPr>
            <p:spPr>
              <a:xfrm>
                <a:off x="11924721" y="3484370"/>
                <a:ext cx="489045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2400" i="1" dirty="0" err="1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1girl</a:t>
                </a:r>
                <a:r>
                  <a:rPr lang="es-ES" sz="2400" i="1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s-ES" sz="2400" i="1" dirty="0" err="1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short_hair</a:t>
                </a:r>
                <a:endParaRPr lang="es-ES" sz="2400" i="1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r>
                  <a:rPr lang="es-ES" sz="2400" i="1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s-ES" sz="2400" i="1" dirty="0" err="1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girl</a:t>
                </a:r>
                <a:r>
                  <a:rPr lang="es-ES" sz="2400" i="1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s-ES" sz="2400" i="1" dirty="0" err="1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long_hair</a:t>
                </a:r>
                <a:endParaRPr lang="es-ES" sz="2400" i="1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r>
                  <a:rPr lang="es-ES" sz="2400" i="1" dirty="0" err="1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hat</a:t>
                </a:r>
                <a:endParaRPr lang="es-ES" sz="24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cxnSp>
          <p:nvCxnSpPr>
            <p:cNvPr id="26" name="Conector recto de flecha 25"/>
            <p:cNvCxnSpPr/>
            <p:nvPr/>
          </p:nvCxnSpPr>
          <p:spPr>
            <a:xfrm>
              <a:off x="11133961" y="3660379"/>
              <a:ext cx="836976" cy="0"/>
            </a:xfrm>
            <a:prstGeom prst="straightConnector1">
              <a:avLst/>
            </a:prstGeom>
            <a:noFill/>
            <a:ln w="139700">
              <a:solidFill>
                <a:schemeClr val="accent2">
                  <a:lumMod val="75000"/>
                </a:schemeClr>
              </a:solidFill>
              <a:tailEnd type="triangle"/>
            </a:ln>
            <a:scene3d>
              <a:camera prst="orthographicFront"/>
              <a:lightRig rig="threePt" dir="t"/>
            </a:scene3d>
            <a:sp3d extrusionH="76200">
              <a:bevelT/>
              <a:bevelB w="0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Conector recto de flecha 26"/>
            <p:cNvCxnSpPr/>
            <p:nvPr/>
          </p:nvCxnSpPr>
          <p:spPr>
            <a:xfrm>
              <a:off x="11128567" y="4089004"/>
              <a:ext cx="842370" cy="0"/>
            </a:xfrm>
            <a:prstGeom prst="straightConnector1">
              <a:avLst/>
            </a:prstGeom>
            <a:noFill/>
            <a:ln w="139700">
              <a:solidFill>
                <a:schemeClr val="accent2">
                  <a:lumMod val="75000"/>
                </a:schemeClr>
              </a:solidFill>
              <a:tailEnd type="triangle"/>
            </a:ln>
            <a:scene3d>
              <a:camera prst="orthographicFront"/>
              <a:lightRig rig="threePt" dir="t"/>
            </a:scene3d>
            <a:sp3d extrusionH="76200">
              <a:bevelT/>
              <a:bevelB w="0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>
              <a:off x="11128567" y="4508103"/>
              <a:ext cx="842370" cy="0"/>
            </a:xfrm>
            <a:prstGeom prst="straightConnector1">
              <a:avLst/>
            </a:prstGeom>
            <a:noFill/>
            <a:ln w="139700">
              <a:solidFill>
                <a:schemeClr val="accent2">
                  <a:lumMod val="75000"/>
                </a:schemeClr>
              </a:solidFill>
              <a:tailEnd type="triangle"/>
            </a:ln>
            <a:scene3d>
              <a:camera prst="orthographicFront"/>
              <a:lightRig rig="threePt" dir="t"/>
            </a:scene3d>
            <a:sp3d extrusionH="76200">
              <a:bevelT/>
              <a:bevelB w="0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Primer </a:t>
            </a:r>
            <a:r>
              <a:rPr lang="es-ES" sz="4900" u="sng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clasificador</a:t>
            </a:r>
            <a:endParaRPr lang="es-ES" sz="4900" u="sng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495300" y="1795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 neuronal densa</a:t>
            </a:r>
          </a:p>
        </p:txBody>
      </p:sp>
      <p:sp>
        <p:nvSpPr>
          <p:cNvPr id="25" name="Rectángulo 24"/>
          <p:cNvSpPr/>
          <p:nvPr/>
        </p:nvSpPr>
        <p:spPr>
          <a:xfrm rot="10800000">
            <a:off x="11386636" y="2381250"/>
            <a:ext cx="805364" cy="4476750"/>
          </a:xfrm>
          <a:prstGeom prst="rect">
            <a:avLst/>
          </a:prstGeom>
          <a:gradFill flip="none" rotWithShape="1">
            <a:gsLst>
              <a:gs pos="6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1" y="2381250"/>
            <a:ext cx="805364" cy="4476750"/>
          </a:xfrm>
          <a:prstGeom prst="rect">
            <a:avLst/>
          </a:prstGeom>
          <a:gradFill flip="none" rotWithShape="1">
            <a:gsLst>
              <a:gs pos="6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/>
          <p:cNvGrpSpPr/>
          <p:nvPr/>
        </p:nvGrpSpPr>
        <p:grpSpPr>
          <a:xfrm>
            <a:off x="11063364" y="3439729"/>
            <a:ext cx="904294" cy="1341821"/>
            <a:chOff x="11063364" y="3439729"/>
            <a:chExt cx="904294" cy="1341821"/>
          </a:xfrm>
        </p:grpSpPr>
        <p:sp>
          <p:nvSpPr>
            <p:cNvPr id="31" name="Rectángulo 30"/>
            <p:cNvSpPr/>
            <p:nvPr/>
          </p:nvSpPr>
          <p:spPr>
            <a:xfrm rot="10800000">
              <a:off x="11063364" y="3581398"/>
              <a:ext cx="904294" cy="1200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 rot="10800000">
              <a:off x="11472942" y="3439729"/>
              <a:ext cx="283181" cy="375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1800" i="1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5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23828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Primer </a:t>
            </a:r>
            <a:r>
              <a:rPr lang="es-ES" sz="4900" u="sng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clasificador</a:t>
            </a:r>
            <a:endParaRPr lang="es-ES" sz="4900" u="sng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495300" y="1795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Resultado del entreno</a:t>
            </a:r>
            <a:endParaRPr lang="es-ES" sz="4000" b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495300" y="2503622"/>
            <a:ext cx="112912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 red es incapaz de procesar toda la información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95300" y="4057894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Causas del fracaso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95300" y="4765780"/>
            <a:ext cx="1129125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Falta de memoria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Sobredimensión de la red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1800" i="1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/>
          <p:cNvSpPr txBox="1"/>
          <p:nvPr/>
        </p:nvSpPr>
        <p:spPr>
          <a:xfrm>
            <a:off x="495300" y="3550087"/>
            <a:ext cx="1129125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Menor ocupación</a:t>
            </a:r>
            <a:b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memoria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Menor dimensión</a:t>
            </a:r>
            <a:b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la red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Soluciones buscadas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95300" y="1795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Reducción de </a:t>
            </a:r>
            <a:r>
              <a:rPr lang="es-ES" sz="4000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dimensionalidad</a:t>
            </a:r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entrada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95300" y="2503622"/>
            <a:ext cx="112912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Eliminar el color de la imagen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72"/>
          <a:stretch/>
        </p:blipFill>
        <p:spPr>
          <a:xfrm>
            <a:off x="2809774" y="3227718"/>
            <a:ext cx="3009254" cy="29530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4"/>
          <a:stretch/>
        </p:blipFill>
        <p:spPr>
          <a:xfrm>
            <a:off x="6426418" y="3211508"/>
            <a:ext cx="3051975" cy="295306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23363" y="4411863"/>
            <a:ext cx="24288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(512, 512, 3)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560144" y="4395653"/>
            <a:ext cx="24288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(512, 512, 1)</a:t>
            </a:r>
          </a:p>
        </p:txBody>
      </p:sp>
      <p:cxnSp>
        <p:nvCxnSpPr>
          <p:cNvPr id="9" name="Conector recto de flecha 8"/>
          <p:cNvCxnSpPr>
            <a:stCxn id="3" idx="3"/>
            <a:endCxn id="6" idx="1"/>
          </p:cNvCxnSpPr>
          <p:nvPr/>
        </p:nvCxnSpPr>
        <p:spPr>
          <a:xfrm flipV="1">
            <a:off x="5819028" y="4688043"/>
            <a:ext cx="607390" cy="16210"/>
          </a:xfrm>
          <a:prstGeom prst="straightConnector1">
            <a:avLst/>
          </a:prstGeom>
          <a:noFill/>
          <a:ln w="139700">
            <a:solidFill>
              <a:schemeClr val="accent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1800" i="1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30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Segundo clasificador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95300" y="1795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 </a:t>
            </a:r>
            <a:r>
              <a:rPr lang="es-ES" sz="4000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convolucional</a:t>
            </a:r>
            <a:endParaRPr lang="es-ES" sz="4000" b="1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0" name="Grupo 29"/>
          <p:cNvGrpSpPr/>
          <p:nvPr/>
        </p:nvGrpSpPr>
        <p:grpSpPr>
          <a:xfrm>
            <a:off x="762426" y="3033591"/>
            <a:ext cx="15851317" cy="3341294"/>
            <a:chOff x="762426" y="3033591"/>
            <a:chExt cx="15851317" cy="3341294"/>
          </a:xfrm>
        </p:grpSpPr>
        <p:grpSp>
          <p:nvGrpSpPr>
            <p:cNvPr id="8" name="Grupo 7"/>
            <p:cNvGrpSpPr/>
            <p:nvPr/>
          </p:nvGrpSpPr>
          <p:grpSpPr>
            <a:xfrm>
              <a:off x="762426" y="3033591"/>
              <a:ext cx="15851317" cy="3341294"/>
              <a:chOff x="762426" y="3033591"/>
              <a:chExt cx="15851317" cy="3341294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3830" y="3033591"/>
                <a:ext cx="7212819" cy="3122074"/>
              </a:xfrm>
              <a:prstGeom prst="rect">
                <a:avLst/>
              </a:prstGeom>
            </p:spPr>
          </p:pic>
          <p:grpSp>
            <p:nvGrpSpPr>
              <p:cNvPr id="7" name="Grupo 6"/>
              <p:cNvGrpSpPr/>
              <p:nvPr/>
            </p:nvGrpSpPr>
            <p:grpSpPr>
              <a:xfrm>
                <a:off x="762426" y="3171825"/>
                <a:ext cx="2514753" cy="3203060"/>
                <a:chOff x="762426" y="3171825"/>
                <a:chExt cx="2514753" cy="3203060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187"/>
                <a:stretch/>
              </p:blipFill>
              <p:spPr>
                <a:xfrm>
                  <a:off x="762426" y="3171825"/>
                  <a:ext cx="2514753" cy="2518780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22" name="CuadroTexto 21"/>
                <p:cNvSpPr txBox="1"/>
                <p:nvPr/>
              </p:nvSpPr>
              <p:spPr>
                <a:xfrm>
                  <a:off x="805364" y="5790110"/>
                  <a:ext cx="2428875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3200" dirty="0" smtClean="0"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(512, 512, 1)</a:t>
                  </a:r>
                </a:p>
              </p:txBody>
            </p:sp>
          </p:grpSp>
          <p:sp>
            <p:nvSpPr>
              <p:cNvPr id="24" name="CuadroTexto 23"/>
              <p:cNvSpPr txBox="1"/>
              <p:nvPr/>
            </p:nvSpPr>
            <p:spPr>
              <a:xfrm>
                <a:off x="11723287" y="3687570"/>
                <a:ext cx="489045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2400" i="1" dirty="0" err="1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1girl</a:t>
                </a:r>
                <a:r>
                  <a:rPr lang="es-ES" sz="2400" i="1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s-ES" sz="2400" i="1" dirty="0" err="1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short_hair</a:t>
                </a:r>
                <a:endParaRPr lang="es-ES" sz="2400" i="1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r>
                  <a:rPr lang="es-ES" sz="2400" i="1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s-ES" sz="2400" i="1" dirty="0" err="1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girl</a:t>
                </a:r>
                <a:r>
                  <a:rPr lang="es-ES" sz="2400" i="1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s-ES" sz="2400" i="1" dirty="0" err="1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long_hair</a:t>
                </a:r>
                <a:endParaRPr lang="es-ES" sz="2400" i="1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r>
                  <a:rPr lang="es-ES" sz="2400" i="1" dirty="0" err="1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hat</a:t>
                </a:r>
                <a:endParaRPr lang="es-ES" sz="24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cxnSp>
          <p:nvCxnSpPr>
            <p:cNvPr id="26" name="Conector recto de flecha 25"/>
            <p:cNvCxnSpPr/>
            <p:nvPr/>
          </p:nvCxnSpPr>
          <p:spPr>
            <a:xfrm>
              <a:off x="10770955" y="3796172"/>
              <a:ext cx="836976" cy="0"/>
            </a:xfrm>
            <a:prstGeom prst="straightConnector1">
              <a:avLst/>
            </a:prstGeom>
            <a:noFill/>
            <a:ln w="139700">
              <a:solidFill>
                <a:schemeClr val="accent2">
                  <a:lumMod val="75000"/>
                </a:schemeClr>
              </a:solidFill>
              <a:tailEnd type="triangle"/>
            </a:ln>
            <a:scene3d>
              <a:camera prst="orthographicFront"/>
              <a:lightRig rig="threePt" dir="t"/>
            </a:scene3d>
            <a:sp3d extrusionH="76200">
              <a:bevelT/>
              <a:bevelB w="0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Conector recto de flecha 26"/>
            <p:cNvCxnSpPr/>
            <p:nvPr/>
          </p:nvCxnSpPr>
          <p:spPr>
            <a:xfrm>
              <a:off x="10765561" y="4269546"/>
              <a:ext cx="842370" cy="0"/>
            </a:xfrm>
            <a:prstGeom prst="straightConnector1">
              <a:avLst/>
            </a:prstGeom>
            <a:noFill/>
            <a:ln w="139700">
              <a:solidFill>
                <a:schemeClr val="accent2">
                  <a:lumMod val="75000"/>
                </a:schemeClr>
              </a:solidFill>
              <a:tailEnd type="triangle"/>
            </a:ln>
            <a:scene3d>
              <a:camera prst="orthographicFront"/>
              <a:lightRig rig="threePt" dir="t"/>
            </a:scene3d>
            <a:sp3d extrusionH="76200">
              <a:bevelT/>
              <a:bevelB w="0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>
              <a:off x="10765561" y="4742919"/>
              <a:ext cx="842370" cy="0"/>
            </a:xfrm>
            <a:prstGeom prst="straightConnector1">
              <a:avLst/>
            </a:prstGeom>
            <a:noFill/>
            <a:ln w="139700">
              <a:solidFill>
                <a:schemeClr val="accent2">
                  <a:lumMod val="75000"/>
                </a:schemeClr>
              </a:solidFill>
              <a:tailEnd type="triangle"/>
            </a:ln>
            <a:scene3d>
              <a:camera prst="orthographicFront"/>
              <a:lightRig rig="threePt" dir="t"/>
            </a:scene3d>
            <a:sp3d extrusionH="76200">
              <a:bevelT/>
              <a:bevelB w="0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Rectángulo 24"/>
          <p:cNvSpPr/>
          <p:nvPr/>
        </p:nvSpPr>
        <p:spPr>
          <a:xfrm rot="10800000">
            <a:off x="11386636" y="2381250"/>
            <a:ext cx="805364" cy="4476750"/>
          </a:xfrm>
          <a:prstGeom prst="rect">
            <a:avLst/>
          </a:prstGeom>
          <a:gradFill flip="none" rotWithShape="1">
            <a:gsLst>
              <a:gs pos="6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/>
        </p:nvSpPr>
        <p:spPr>
          <a:xfrm>
            <a:off x="1" y="2381250"/>
            <a:ext cx="805364" cy="4476750"/>
          </a:xfrm>
          <a:prstGeom prst="rect">
            <a:avLst/>
          </a:prstGeom>
          <a:gradFill flip="none" rotWithShape="1">
            <a:gsLst>
              <a:gs pos="6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" name="Grupo 16"/>
          <p:cNvGrpSpPr/>
          <p:nvPr/>
        </p:nvGrpSpPr>
        <p:grpSpPr>
          <a:xfrm>
            <a:off x="10765567" y="3563270"/>
            <a:ext cx="931137" cy="1510094"/>
            <a:chOff x="11198952" y="3271455"/>
            <a:chExt cx="768706" cy="1510094"/>
          </a:xfrm>
        </p:grpSpPr>
        <p:sp>
          <p:nvSpPr>
            <p:cNvPr id="18" name="Rectángulo 17"/>
            <p:cNvSpPr/>
            <p:nvPr/>
          </p:nvSpPr>
          <p:spPr>
            <a:xfrm rot="10800000">
              <a:off x="11198952" y="3395754"/>
              <a:ext cx="768705" cy="1385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/>
          </p:nvSpPr>
          <p:spPr>
            <a:xfrm rot="10800000">
              <a:off x="11344615" y="3271455"/>
              <a:ext cx="623043" cy="375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0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1800" i="1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42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23828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Segundo clasificador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95300" y="1795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Resultado del entreno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95300" y="2503622"/>
            <a:ext cx="112912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 red entrena de manera muy lenta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495300" y="4057894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Causas del fracaso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95300" y="4765780"/>
            <a:ext cx="1129125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Sobredimensión de la 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Demasiados parámetros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1800" i="1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92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3"/>
          <a:stretch/>
        </p:blipFill>
        <p:spPr>
          <a:xfrm>
            <a:off x="2775158" y="3187906"/>
            <a:ext cx="2962119" cy="299288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95300" y="3550087"/>
            <a:ext cx="1129125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Menor ocupación</a:t>
            </a:r>
            <a:b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memoria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Menor dimensión</a:t>
            </a:r>
            <a:b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la red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Soluciones buscadas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95300" y="1795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Reducir el tamaño de las imágenes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95300" y="2503622"/>
            <a:ext cx="112912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8"/>
          <a:stretch/>
        </p:blipFill>
        <p:spPr>
          <a:xfrm>
            <a:off x="6305430" y="3198808"/>
            <a:ext cx="2987795" cy="299288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23363" y="4411863"/>
            <a:ext cx="24288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(512, 512, 1)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293225" y="4422764"/>
            <a:ext cx="24288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(128, 128, 1)</a:t>
            </a:r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5772733" y="4694429"/>
            <a:ext cx="489956" cy="819"/>
          </a:xfrm>
          <a:prstGeom prst="straightConnector1">
            <a:avLst/>
          </a:prstGeom>
          <a:noFill/>
          <a:ln w="139700">
            <a:solidFill>
              <a:schemeClr val="accent2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III: </a:t>
            </a:r>
            <a:r>
              <a:rPr lang="es-ES" sz="1800" i="1" dirty="0" err="1" smtClean="0">
                <a:gradFill flip="none" rotWithShape="1"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1800" i="1" dirty="0"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5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1"/>
            <a:ext cx="11201400" cy="6858000"/>
          </a:xfrm>
        </p:spPr>
        <p:txBody>
          <a:bodyPr>
            <a:normAutofit/>
          </a:bodyPr>
          <a:lstStyle/>
          <a:p>
            <a:pPr algn="ctr"/>
            <a:r>
              <a:rPr lang="es-ES" sz="8000" b="1" u="sng" dirty="0" smtClean="0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IV:</a:t>
            </a:r>
            <a: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s-ES" sz="5400" b="1" u="sng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5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Entrenos y resultados</a:t>
            </a:r>
            <a:br>
              <a:rPr lang="es-ES" sz="5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ES" sz="5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las clasificaciones</a:t>
            </a:r>
            <a:endParaRPr lang="es-ES" sz="5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149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Google </a:t>
            </a:r>
            <a:r>
              <a:rPr lang="es-ES" sz="4900" u="sng" dirty="0" err="1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Colab</a:t>
            </a:r>
            <a:r>
              <a:rPr lang="es-ES" sz="4900" u="sng" dirty="0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como entorno remoto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34884" r="21318" b="34884"/>
          <a:stretch/>
        </p:blipFill>
        <p:spPr>
          <a:xfrm>
            <a:off x="634410" y="2796363"/>
            <a:ext cx="6294476" cy="248801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113180" y="1833587"/>
            <a:ext cx="4673375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Mayor capacidad de carga</a:t>
            </a:r>
            <a:endParaRPr lang="es-ES" sz="3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Operaciones más rápidas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Almacenamiento en la nube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0" r="16172"/>
          <a:stretch/>
        </p:blipFill>
        <p:spPr>
          <a:xfrm>
            <a:off x="7293767" y="5362461"/>
            <a:ext cx="1472657" cy="6932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09" y="5351035"/>
            <a:ext cx="727816" cy="72781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242860" y="6072976"/>
            <a:ext cx="206281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Importar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723736" y="6072976"/>
            <a:ext cx="206281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Guardar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IV: Resultados</a:t>
            </a:r>
            <a:endParaRPr lang="es-ES" sz="1800" i="1" dirty="0">
              <a:gradFill flip="none" rotWithShape="1">
                <a:gsLst>
                  <a:gs pos="0">
                    <a:schemeClr val="accent4">
                      <a:lumMod val="50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0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/>
          <p:cNvSpPr txBox="1"/>
          <p:nvPr/>
        </p:nvSpPr>
        <p:spPr>
          <a:xfrm>
            <a:off x="3759312" y="2751545"/>
            <a:ext cx="4673375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1girl</a:t>
            </a: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short_hair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1girl</a:t>
            </a: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long_hair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hat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Entrenos a realizar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95300" y="1795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Clasificación de 3 clases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>
                <a:gradFill flip="none" rotWithShape="1">
                  <a:gsLst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IV: Resultados</a:t>
            </a:r>
          </a:p>
        </p:txBody>
      </p:sp>
    </p:spTree>
    <p:extLst>
      <p:ext uri="{BB962C8B-B14F-4D97-AF65-F5344CB8AC3E}">
        <p14:creationId xmlns:p14="http://schemas.microsoft.com/office/powerpoint/2010/main" val="182686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Entrenos a realizar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759312" y="2751545"/>
            <a:ext cx="4673375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1girl</a:t>
            </a: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short_hair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1girl</a:t>
            </a: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long_hair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ress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skirt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95300" y="1795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Clasificación de 5 clases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>
                <a:gradFill flip="none" rotWithShape="1">
                  <a:gsLst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IV: Resultados</a:t>
            </a:r>
          </a:p>
        </p:txBody>
      </p:sp>
    </p:spTree>
    <p:extLst>
      <p:ext uri="{BB962C8B-B14F-4D97-AF65-F5344CB8AC3E}">
        <p14:creationId xmlns:p14="http://schemas.microsoft.com/office/powerpoint/2010/main" val="133434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Puesta al día de la inteligencia artificial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495300" y="181519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Estudio de sistemas actuales</a:t>
            </a:r>
          </a:p>
        </p:txBody>
      </p:sp>
      <p:sp>
        <p:nvSpPr>
          <p:cNvPr id="84" name="CuadroTexto 83"/>
          <p:cNvSpPr txBox="1"/>
          <p:nvPr/>
        </p:nvSpPr>
        <p:spPr>
          <a:xfrm>
            <a:off x="495300" y="3049769"/>
            <a:ext cx="43756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Machine </a:t>
            </a:r>
            <a:r>
              <a:rPr lang="es-ES" sz="3600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learning</a:t>
            </a:r>
            <a:endParaRPr lang="es-ES" sz="32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7" name="CuadroTexto 86"/>
          <p:cNvSpPr txBox="1"/>
          <p:nvPr/>
        </p:nvSpPr>
        <p:spPr>
          <a:xfrm>
            <a:off x="3340100" y="4292600"/>
            <a:ext cx="52959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Redes </a:t>
            </a:r>
            <a:r>
              <a:rPr lang="es-ES" sz="3600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convolucionales</a:t>
            </a:r>
            <a:endParaRPr lang="es-ES" sz="32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8" name="CuadroTexto 87"/>
          <p:cNvSpPr txBox="1"/>
          <p:nvPr/>
        </p:nvSpPr>
        <p:spPr>
          <a:xfrm>
            <a:off x="8636000" y="5581685"/>
            <a:ext cx="30607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Redes </a:t>
            </a:r>
            <a:r>
              <a:rPr lang="es-ES" sz="3600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GAN</a:t>
            </a:r>
            <a:endParaRPr lang="es-ES" sz="32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6" name="Forma libre 15"/>
          <p:cNvSpPr/>
          <p:nvPr/>
        </p:nvSpPr>
        <p:spPr>
          <a:xfrm>
            <a:off x="4808220" y="3277512"/>
            <a:ext cx="1198880" cy="1002388"/>
          </a:xfrm>
          <a:custGeom>
            <a:avLst/>
            <a:gdLst>
              <a:gd name="connsiteX0" fmla="*/ 0 w 2324100"/>
              <a:gd name="connsiteY0" fmla="*/ 87988 h 1002388"/>
              <a:gd name="connsiteX1" fmla="*/ 1638300 w 2324100"/>
              <a:gd name="connsiteY1" fmla="*/ 87988 h 1002388"/>
              <a:gd name="connsiteX2" fmla="*/ 2324100 w 2324100"/>
              <a:gd name="connsiteY2" fmla="*/ 1002388 h 10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4100" h="1002388">
                <a:moveTo>
                  <a:pt x="0" y="87988"/>
                </a:moveTo>
                <a:cubicBezTo>
                  <a:pt x="625475" y="11788"/>
                  <a:pt x="1250950" y="-64412"/>
                  <a:pt x="1638300" y="87988"/>
                </a:cubicBezTo>
                <a:cubicBezTo>
                  <a:pt x="2025650" y="240388"/>
                  <a:pt x="2243667" y="824588"/>
                  <a:pt x="2324100" y="1002388"/>
                </a:cubicBezTo>
              </a:path>
            </a:pathLst>
          </a:custGeom>
          <a:noFill/>
          <a:ln w="139700">
            <a:solidFill>
              <a:schemeClr val="accent1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9" name="Forma libre 88"/>
          <p:cNvSpPr/>
          <p:nvPr/>
        </p:nvSpPr>
        <p:spPr>
          <a:xfrm>
            <a:off x="8655528" y="4579297"/>
            <a:ext cx="1510822" cy="1002388"/>
          </a:xfrm>
          <a:custGeom>
            <a:avLst/>
            <a:gdLst>
              <a:gd name="connsiteX0" fmla="*/ 0 w 2324100"/>
              <a:gd name="connsiteY0" fmla="*/ 87988 h 1002388"/>
              <a:gd name="connsiteX1" fmla="*/ 1638300 w 2324100"/>
              <a:gd name="connsiteY1" fmla="*/ 87988 h 1002388"/>
              <a:gd name="connsiteX2" fmla="*/ 2324100 w 2324100"/>
              <a:gd name="connsiteY2" fmla="*/ 1002388 h 10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4100" h="1002388">
                <a:moveTo>
                  <a:pt x="0" y="87988"/>
                </a:moveTo>
                <a:cubicBezTo>
                  <a:pt x="625475" y="11788"/>
                  <a:pt x="1250950" y="-64412"/>
                  <a:pt x="1638300" y="87988"/>
                </a:cubicBezTo>
                <a:cubicBezTo>
                  <a:pt x="2025650" y="240388"/>
                  <a:pt x="2243667" y="824588"/>
                  <a:pt x="2324100" y="1002388"/>
                </a:cubicBezTo>
              </a:path>
            </a:pathLst>
          </a:custGeom>
          <a:noFill/>
          <a:ln w="139700">
            <a:solidFill>
              <a:schemeClr val="accent1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7543800" y="6457890"/>
            <a:ext cx="49559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GAN</a:t>
            </a:r>
            <a:r>
              <a:rPr lang="es-ES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</a:t>
            </a:r>
            <a:r>
              <a:rPr lang="es-ES" sz="2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Generative</a:t>
            </a:r>
            <a:r>
              <a:rPr lang="es-ES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sz="2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Adversarial</a:t>
            </a:r>
            <a:r>
              <a:rPr lang="es-ES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Network</a:t>
            </a:r>
            <a:endParaRPr lang="es-ES" sz="20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I: Investigación</a:t>
            </a:r>
            <a:endParaRPr lang="es-ES" sz="1800" i="1" dirty="0"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3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16" grpId="0" animBg="1"/>
      <p:bldP spid="8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Entrenos a realizar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759312" y="2751545"/>
            <a:ext cx="4673375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1girl</a:t>
            </a: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short_hair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1girl</a:t>
            </a: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long_hair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ress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kirt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reasts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blush</a:t>
            </a:r>
            <a:endParaRPr lang="es-ES" sz="3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95300" y="1795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Clasificación de 7 clases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>
                <a:gradFill flip="none" rotWithShape="1">
                  <a:gsLst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IV: Resultados</a:t>
            </a:r>
          </a:p>
        </p:txBody>
      </p:sp>
    </p:spTree>
    <p:extLst>
      <p:ext uri="{BB962C8B-B14F-4D97-AF65-F5344CB8AC3E}">
        <p14:creationId xmlns:p14="http://schemas.microsoft.com/office/powerpoint/2010/main" val="28290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442788" y="6211669"/>
            <a:ext cx="56704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Precisión obtenida </a:t>
            </a:r>
            <a:r>
              <a:rPr lang="es-ES" sz="36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≈ </a:t>
            </a:r>
            <a:r>
              <a:rPr lang="es-ES" sz="3600" b="1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85%</a:t>
            </a:r>
            <a:r>
              <a:rPr lang="es-ES" sz="36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dirty="0" smtClean="0"/>
              <a:t> </a:t>
            </a: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Resultados de los entrenos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95300" y="1587283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Entreno de 3 clases - Performance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295170"/>
            <a:ext cx="5487650" cy="36584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28" y="2295169"/>
            <a:ext cx="5487650" cy="3658433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>
                <a:gradFill flip="none" rotWithShape="1">
                  <a:gsLst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IV: Resultados</a:t>
            </a:r>
          </a:p>
        </p:txBody>
      </p:sp>
    </p:spTree>
    <p:extLst>
      <p:ext uri="{BB962C8B-B14F-4D97-AF65-F5344CB8AC3E}">
        <p14:creationId xmlns:p14="http://schemas.microsoft.com/office/powerpoint/2010/main" val="15483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9172575" y="0"/>
            <a:ext cx="3019425" cy="1706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CNN_Prediction_3Classes.ipynb - Colaboratory - Google Chrome 2020-07-02 11-35-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0431" y="1067234"/>
            <a:ext cx="10520994" cy="574270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46474" y="987463"/>
            <a:ext cx="11054951" cy="71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95300" y="1795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Algunos ejemplos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503622"/>
            <a:ext cx="8001000" cy="400832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Resultados de los entrenos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>
                <a:gradFill flip="none" rotWithShape="1">
                  <a:gsLst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IV: Resultados</a:t>
            </a:r>
          </a:p>
        </p:txBody>
      </p:sp>
      <p:sp>
        <p:nvSpPr>
          <p:cNvPr id="3" name="Elipse 2"/>
          <p:cNvSpPr/>
          <p:nvPr/>
        </p:nvSpPr>
        <p:spPr>
          <a:xfrm>
            <a:off x="4000500" y="2800350"/>
            <a:ext cx="1438275" cy="1438275"/>
          </a:xfrm>
          <a:prstGeom prst="ellipse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51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0" grpId="0" animBg="1"/>
      <p:bldP spid="4" grpId="0" animBg="1"/>
      <p:bldP spid="12" grpId="0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3260781" y="6102202"/>
            <a:ext cx="56704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Precisión obtenida </a:t>
            </a:r>
            <a:r>
              <a:rPr lang="es-ES" sz="36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≈ </a:t>
            </a:r>
            <a:r>
              <a:rPr lang="es-ES" sz="3600" b="1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75%</a:t>
            </a:r>
            <a:r>
              <a:rPr lang="es-ES" sz="36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dirty="0" smtClean="0"/>
              <a:t> </a:t>
            </a: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Resultados de los entrenos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95300" y="1541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Entreno de 5 clases - Performance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354670"/>
            <a:ext cx="5487650" cy="36584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10" y="2258494"/>
            <a:ext cx="5765565" cy="3843708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>
                <a:gradFill flip="none" rotWithShape="1">
                  <a:gsLst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IV: Resultados</a:t>
            </a:r>
          </a:p>
        </p:txBody>
      </p:sp>
    </p:spTree>
    <p:extLst>
      <p:ext uri="{BB962C8B-B14F-4D97-AF65-F5344CB8AC3E}">
        <p14:creationId xmlns:p14="http://schemas.microsoft.com/office/powerpoint/2010/main" val="195692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Resultados de los entrenos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95300" y="1795736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Algunos ejemplos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503622"/>
            <a:ext cx="8001000" cy="4008328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>
                <a:gradFill flip="none" rotWithShape="1">
                  <a:gsLst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IV: Resultados</a:t>
            </a:r>
          </a:p>
        </p:txBody>
      </p:sp>
      <p:sp>
        <p:nvSpPr>
          <p:cNvPr id="6" name="Elipse 5"/>
          <p:cNvSpPr/>
          <p:nvPr/>
        </p:nvSpPr>
        <p:spPr>
          <a:xfrm>
            <a:off x="3038475" y="4781550"/>
            <a:ext cx="2238375" cy="1438275"/>
          </a:xfrm>
          <a:prstGeom prst="ellipse">
            <a:avLst/>
          </a:prstGeom>
          <a:noFill/>
          <a:ln w="76200"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15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rgbClr val="8E6C00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Resultados de los entrenos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95300" y="1564903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Entreno de 7 clases - Performance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0" y="2377837"/>
            <a:ext cx="4877910" cy="365843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305709" y="6036270"/>
            <a:ext cx="56704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Precisión obtenida </a:t>
            </a:r>
            <a:r>
              <a:rPr lang="es-ES" sz="36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≈ </a:t>
            </a:r>
            <a:r>
              <a:rPr lang="es-ES" sz="3600" b="1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60%</a:t>
            </a:r>
            <a:r>
              <a:rPr lang="es-ES" sz="36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dirty="0" smtClean="0"/>
              <a:t> </a:t>
            </a:r>
            <a:r>
              <a:rPr lang="es-E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668" y="2262273"/>
            <a:ext cx="3773997" cy="377399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>
                <a:gradFill flip="none" rotWithShape="1">
                  <a:gsLst>
                    <a:gs pos="0">
                      <a:schemeClr val="accent4">
                        <a:lumMod val="50000"/>
                      </a:schemeClr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IV: Resultados</a:t>
            </a:r>
          </a:p>
        </p:txBody>
      </p:sp>
    </p:spTree>
    <p:extLst>
      <p:ext uri="{BB962C8B-B14F-4D97-AF65-F5344CB8AC3E}">
        <p14:creationId xmlns:p14="http://schemas.microsoft.com/office/powerpoint/2010/main" val="380322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1"/>
            <a:ext cx="11201400" cy="6858000"/>
          </a:xfrm>
        </p:spPr>
        <p:txBody>
          <a:bodyPr>
            <a:normAutofit/>
          </a:bodyPr>
          <a:lstStyle/>
          <a:p>
            <a:pPr algn="ctr"/>
            <a:r>
              <a:rPr lang="es-ES" sz="8000" b="1" u="sng" dirty="0" smtClean="0">
                <a:gradFill flip="none" rotWithShape="1">
                  <a:gsLst>
                    <a:gs pos="0">
                      <a:srgbClr val="7030A0"/>
                    </a:gs>
                    <a:gs pos="100000">
                      <a:srgbClr val="873A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Conclusiones</a:t>
            </a:r>
            <a:endParaRPr lang="es-ES" sz="5400" dirty="0">
              <a:gradFill flip="none" rotWithShape="1">
                <a:gsLst>
                  <a:gs pos="0">
                    <a:srgbClr val="7030A0"/>
                  </a:gs>
                  <a:gs pos="100000">
                    <a:srgbClr val="873AC0"/>
                  </a:gs>
                </a:gsLst>
                <a:lin ang="0" scaled="1"/>
                <a:tileRect/>
              </a:gra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880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rgbClr val="5F2987"/>
                    </a:gs>
                    <a:gs pos="100000">
                      <a:srgbClr val="873A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¿Cuál es el futuro del proyecto?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50372" y="2433638"/>
            <a:ext cx="112912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 sientan las bases de la realización del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TFG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2 para la creación de redes </a:t>
            </a:r>
            <a:r>
              <a:rPr lang="es-ES" sz="40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GAN</a:t>
            </a:r>
            <a:endParaRPr lang="es-ES" sz="4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rgbClr val="5F2987"/>
                    </a:gs>
                    <a:gs pos="100000">
                      <a:srgbClr val="873A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Conclusiones</a:t>
            </a:r>
            <a:endParaRPr lang="es-ES" sz="1800" i="1" dirty="0">
              <a:gradFill flip="none" rotWithShape="1">
                <a:gsLst>
                  <a:gs pos="0">
                    <a:srgbClr val="5F2987"/>
                  </a:gs>
                  <a:gs pos="100000">
                    <a:srgbClr val="873AC0"/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40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 smtClean="0">
                <a:gradFill flip="none" rotWithShape="1">
                  <a:gsLst>
                    <a:gs pos="0">
                      <a:srgbClr val="5F2987"/>
                    </a:gs>
                    <a:gs pos="100000">
                      <a:srgbClr val="873A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Aprendizaje realizado</a:t>
            </a:r>
            <a:endParaRPr lang="es-ES" sz="4900" u="sng" dirty="0">
              <a:gradFill flip="none" rotWithShape="1">
                <a:gsLst>
                  <a:gs pos="0">
                    <a:srgbClr val="5F2987"/>
                  </a:gs>
                  <a:gs pos="100000">
                    <a:srgbClr val="873AC0"/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95300" y="1690688"/>
            <a:ext cx="112912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Obtención, estudio,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preprocesado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y uso de un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para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IA</a:t>
            </a:r>
            <a:endParaRPr lang="es-ES" sz="4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56" y="3216192"/>
            <a:ext cx="2369294" cy="236929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23" y="3285062"/>
            <a:ext cx="2369294" cy="236929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88" y="3353932"/>
            <a:ext cx="2369294" cy="236929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3" y="3422802"/>
            <a:ext cx="2369294" cy="236929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74" y="3119512"/>
            <a:ext cx="2378197" cy="237819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78" y="3220861"/>
            <a:ext cx="2378197" cy="237819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67" y="3319056"/>
            <a:ext cx="2378197" cy="237819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20" y="3422802"/>
            <a:ext cx="2369294" cy="236929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29" y="3119512"/>
            <a:ext cx="2378197" cy="237819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22" y="3220861"/>
            <a:ext cx="2378197" cy="237819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41" y="3353932"/>
            <a:ext cx="2378197" cy="237819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19" y="3487003"/>
            <a:ext cx="2378197" cy="237819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uadroTexto 17"/>
          <p:cNvSpPr txBox="1"/>
          <p:nvPr/>
        </p:nvSpPr>
        <p:spPr>
          <a:xfrm>
            <a:off x="495300" y="169061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Modelos de clasificación de imágenes</a:t>
            </a:r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4554579" y="4607449"/>
            <a:ext cx="2438400" cy="9525"/>
          </a:xfrm>
          <a:prstGeom prst="straightConnector1">
            <a:avLst/>
          </a:prstGeom>
          <a:noFill/>
          <a:ln w="139700">
            <a:solidFill>
              <a:srgbClr val="7030A0"/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CuadroTexto 20"/>
          <p:cNvSpPr txBox="1"/>
          <p:nvPr/>
        </p:nvSpPr>
        <p:spPr>
          <a:xfrm>
            <a:off x="7546882" y="4263031"/>
            <a:ext cx="390378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1girl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long_hair</a:t>
            </a:r>
            <a:endParaRPr lang="es-ES" sz="4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rgbClr val="5F2987"/>
                    </a:gs>
                    <a:gs pos="100000">
                      <a:srgbClr val="873A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Conclusiones</a:t>
            </a:r>
            <a:endParaRPr lang="es-ES" sz="1800" i="1" dirty="0">
              <a:gradFill flip="none" rotWithShape="1">
                <a:gsLst>
                  <a:gs pos="0">
                    <a:srgbClr val="5F2987"/>
                  </a:gs>
                  <a:gs pos="100000">
                    <a:srgbClr val="873AC0"/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Puesta al día de la inteligencia artificial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495300" y="181519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Visión artificial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-etiqueta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943100" y="2846569"/>
            <a:ext cx="3403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Clasificación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026275" y="2846569"/>
            <a:ext cx="281305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Generación</a:t>
            </a:r>
            <a:endParaRPr lang="es-ES" sz="32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77"/>
          <a:stretch/>
        </p:blipFill>
        <p:spPr>
          <a:xfrm>
            <a:off x="6640295" y="3816385"/>
            <a:ext cx="3585010" cy="19260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75" y="3926740"/>
            <a:ext cx="3857625" cy="1815686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I: Investigación</a:t>
            </a:r>
            <a:endParaRPr lang="es-ES" sz="1800" i="1" dirty="0"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1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Puesta al día de la inteligencia artificial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495300" y="169068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Estado del arte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281" y="2218969"/>
            <a:ext cx="3343275" cy="33432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"/>
          <a:stretch/>
        </p:blipFill>
        <p:spPr>
          <a:xfrm>
            <a:off x="3733800" y="2523084"/>
            <a:ext cx="3539732" cy="421040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8" t="1111"/>
          <a:stretch/>
        </p:blipFill>
        <p:spPr>
          <a:xfrm>
            <a:off x="805839" y="2523084"/>
            <a:ext cx="2657236" cy="421040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"/>
          <a:stretch/>
        </p:blipFill>
        <p:spPr>
          <a:xfrm>
            <a:off x="7696200" y="2523084"/>
            <a:ext cx="3371759" cy="421040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I: Investigación</a:t>
            </a:r>
            <a:endParaRPr lang="es-ES" sz="1800" i="1" dirty="0"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3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Origen del proyecto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495300" y="169068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Generación artificial de cómics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24048" y="3448091"/>
            <a:ext cx="2143904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</a:t>
            </a:r>
          </a:p>
          <a:p>
            <a:pPr algn="ctr"/>
            <a:r>
              <a:rPr lang="es-ES" sz="5400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GAN</a:t>
            </a:r>
            <a:endParaRPr lang="es-ES" sz="4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95300" y="3863589"/>
            <a:ext cx="38180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Descripción</a:t>
            </a:r>
            <a:endParaRPr lang="es-ES" sz="4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201064" y="4325254"/>
            <a:ext cx="750498" cy="0"/>
          </a:xfrm>
          <a:prstGeom prst="straightConnector1">
            <a:avLst/>
          </a:prstGeom>
          <a:noFill/>
          <a:ln w="139700">
            <a:solidFill>
              <a:schemeClr val="accent1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7269192" y="4325799"/>
            <a:ext cx="750498" cy="0"/>
          </a:xfrm>
          <a:prstGeom prst="straightConnector1">
            <a:avLst/>
          </a:prstGeom>
          <a:noFill/>
          <a:ln w="139700">
            <a:solidFill>
              <a:schemeClr val="accent1">
                <a:lumMod val="7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 extrusionH="76200">
            <a:bevelT/>
            <a:bevelB w="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30" y="2024903"/>
            <a:ext cx="3106310" cy="446148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I: Investigación</a:t>
            </a:r>
            <a:endParaRPr lang="es-ES" sz="1800" i="1" dirty="0"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04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Origen del proyecto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495300" y="1690688"/>
            <a:ext cx="112912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Proyectos similares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95299" y="2800807"/>
            <a:ext cx="459428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Text to </a:t>
            </a:r>
            <a:r>
              <a:rPr lang="es-ES" sz="54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</a:t>
            </a:r>
            <a:endParaRPr lang="es-ES" sz="4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096000" y="2800807"/>
            <a:ext cx="507520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</a:t>
            </a:r>
            <a:r>
              <a:rPr lang="es-ES" sz="5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</a:t>
            </a:r>
            <a:r>
              <a:rPr lang="es-ES" sz="54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</a:t>
            </a:r>
            <a:endParaRPr lang="es-ES" sz="4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" r="4258" b="4113"/>
          <a:stretch/>
        </p:blipFill>
        <p:spPr>
          <a:xfrm>
            <a:off x="293299" y="3724137"/>
            <a:ext cx="5465140" cy="20927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" t="5047" r="13019" b="24886"/>
          <a:stretch/>
        </p:blipFill>
        <p:spPr>
          <a:xfrm>
            <a:off x="6218208" y="3724137"/>
            <a:ext cx="4830792" cy="2355861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I: Investigación</a:t>
            </a:r>
            <a:endParaRPr lang="es-ES" sz="1800" i="1" dirty="0"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es-ES" sz="4900" u="sng" dirty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Objetivos del proyecto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495300" y="1975025"/>
            <a:ext cx="112912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Proyecto muy ambicioso, se decide dividir</a:t>
            </a:r>
          </a:p>
          <a:p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 dos partes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234739" y="3582801"/>
            <a:ext cx="555181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TFG</a:t>
            </a:r>
            <a:r>
              <a:rPr lang="es-ES" sz="4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</a:t>
            </a:r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Creación de redes generadoras (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GAN</a:t>
            </a: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82922" y="3582801"/>
            <a:ext cx="555181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000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TFG</a:t>
            </a:r>
            <a:r>
              <a:rPr lang="es-ES" sz="40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1: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Creación </a:t>
            </a:r>
            <a:r>
              <a:rPr lang="es-ES" sz="40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endParaRPr lang="es-ES" sz="4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Redes clasificadoras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405446" y="6457890"/>
            <a:ext cx="43228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000" i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TFG</a:t>
            </a:r>
            <a:r>
              <a:rPr lang="es-ES" sz="2000" i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Trabajo de Fin de Grado</a:t>
            </a:r>
            <a:endParaRPr lang="es-ES" sz="20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4326" y="41640"/>
            <a:ext cx="2489698" cy="48025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i="1" dirty="0" smtClean="0"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Bloque I: Investigación</a:t>
            </a:r>
            <a:endParaRPr lang="es-ES" sz="1800" i="1" dirty="0"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961</Words>
  <Application>Microsoft Office PowerPoint</Application>
  <PresentationFormat>Panorámica</PresentationFormat>
  <Paragraphs>312</Paragraphs>
  <Slides>48</Slides>
  <Notes>37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CMU Serif</vt:lpstr>
      <vt:lpstr>Tema de Office</vt:lpstr>
      <vt:lpstr>Presentación de PowerPoint</vt:lpstr>
      <vt:lpstr>Sumario</vt:lpstr>
      <vt:lpstr>Bloque I:  Investigación y estudio sobre IA</vt:lpstr>
      <vt:lpstr>Puesta al día de la inteligencia artificial</vt:lpstr>
      <vt:lpstr>Puesta al día de la inteligencia artificial</vt:lpstr>
      <vt:lpstr>Puesta al día de la inteligencia artificial</vt:lpstr>
      <vt:lpstr>Origen del proyecto</vt:lpstr>
      <vt:lpstr>Origen del proyecto</vt:lpstr>
      <vt:lpstr>Objetivos del proyecto</vt:lpstr>
      <vt:lpstr>Aportaciones del presente TFG</vt:lpstr>
      <vt:lpstr>Bloque II:  Datascience para crear un dataset</vt:lpstr>
      <vt:lpstr>Búsqueda de datasets</vt:lpstr>
      <vt:lpstr>Búsqueda de datasets</vt:lpstr>
      <vt:lpstr>Búsqueda de datasets</vt:lpstr>
      <vt:lpstr>Búsqueda de datasets</vt:lpstr>
      <vt:lpstr>Búsqueda de datasets</vt:lpstr>
      <vt:lpstr>Estudio del dataset</vt:lpstr>
      <vt:lpstr>Estudio del dataset</vt:lpstr>
      <vt:lpstr>Estudio del dataset</vt:lpstr>
      <vt:lpstr>Estudio del dataset</vt:lpstr>
      <vt:lpstr>Estudio del dataset</vt:lpstr>
      <vt:lpstr>Estudio del dataset</vt:lpstr>
      <vt:lpstr>Estudio del dataset</vt:lpstr>
      <vt:lpstr>Estudio del dataset</vt:lpstr>
      <vt:lpstr>Bloque III:  Creación de los modelos clasificadores con machine learning</vt:lpstr>
      <vt:lpstr>Objetivo a alcanzar</vt:lpstr>
      <vt:lpstr>Objetivo a desarrollar</vt:lpstr>
      <vt:lpstr>Objetivo a desarrollar</vt:lpstr>
      <vt:lpstr>Creación de nuevo campo</vt:lpstr>
      <vt:lpstr>Primer clasificador</vt:lpstr>
      <vt:lpstr>Primer clasificador</vt:lpstr>
      <vt:lpstr>Soluciones buscadas</vt:lpstr>
      <vt:lpstr>Segundo clasificador</vt:lpstr>
      <vt:lpstr>Segundo clasificador</vt:lpstr>
      <vt:lpstr>Soluciones buscadas</vt:lpstr>
      <vt:lpstr>Bloque IV:  Entrenos y resultados de las clasificaciones</vt:lpstr>
      <vt:lpstr>Google Colab como entorno remoto</vt:lpstr>
      <vt:lpstr>Entrenos a realizar</vt:lpstr>
      <vt:lpstr>Entrenos a realizar</vt:lpstr>
      <vt:lpstr>Entrenos a realizar</vt:lpstr>
      <vt:lpstr>Resultados de los entrenos</vt:lpstr>
      <vt:lpstr>Resultados de los entrenos</vt:lpstr>
      <vt:lpstr>Resultados de los entrenos</vt:lpstr>
      <vt:lpstr>Resultados de los entrenos</vt:lpstr>
      <vt:lpstr>Resultados de los entrenos</vt:lpstr>
      <vt:lpstr>Conclusiones</vt:lpstr>
      <vt:lpstr>¿Cuál es el futuro del proyecto?</vt:lpstr>
      <vt:lpstr>Aprendizaje realizado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Guillermo</dc:creator>
  <cp:lastModifiedBy>Guillermo</cp:lastModifiedBy>
  <cp:revision>83</cp:revision>
  <dcterms:created xsi:type="dcterms:W3CDTF">2020-06-27T14:28:42Z</dcterms:created>
  <dcterms:modified xsi:type="dcterms:W3CDTF">2020-07-06T09:06:30Z</dcterms:modified>
</cp:coreProperties>
</file>